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6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71" r:id="rId16"/>
    <p:sldId id="272" r:id="rId17"/>
    <p:sldId id="273" r:id="rId18"/>
    <p:sldId id="274" r:id="rId19"/>
    <p:sldId id="276" r:id="rId20"/>
    <p:sldId id="278" r:id="rId21"/>
    <p:sldId id="280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3" autoAdjust="0"/>
    <p:restoredTop sz="77471" autoAdjust="0"/>
  </p:normalViewPr>
  <p:slideViewPr>
    <p:cSldViewPr>
      <p:cViewPr>
        <p:scale>
          <a:sx n="60" d="100"/>
          <a:sy n="60" d="100"/>
        </p:scale>
        <p:origin x="-3000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7878787878787927E-2"/>
          <c:y val="4.2606516290726877E-2"/>
          <c:w val="0.81454545454545535"/>
          <c:h val="0.7393483709273183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 w="1266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количество проверок</c:v>
                </c:pt>
                <c:pt idx="2">
                  <c:v>количество нарушений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40</c:v>
                </c:pt>
                <c:pt idx="1">
                  <c:v>203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 w="12669">
              <a:solidFill>
                <a:schemeClr val="tx1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количество проверок</c:v>
                </c:pt>
                <c:pt idx="2">
                  <c:v>количество нарушений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37</c:v>
                </c:pt>
                <c:pt idx="1">
                  <c:v>206</c:v>
                </c:pt>
              </c:numCache>
            </c:numRef>
          </c:val>
        </c:ser>
        <c:gapDepth val="0"/>
        <c:shape val="box"/>
        <c:axId val="67268992"/>
        <c:axId val="67270528"/>
        <c:axId val="0"/>
      </c:bar3DChart>
      <c:catAx>
        <c:axId val="67268992"/>
        <c:scaling>
          <c:orientation val="minMax"/>
        </c:scaling>
        <c:axPos val="b"/>
        <c:numFmt formatCode="General" sourceLinked="1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270528"/>
        <c:crosses val="autoZero"/>
        <c:auto val="1"/>
        <c:lblAlgn val="ctr"/>
        <c:lblOffset val="100"/>
        <c:tickLblSkip val="1"/>
        <c:tickMarkSkip val="1"/>
      </c:catAx>
      <c:valAx>
        <c:axId val="67270528"/>
        <c:scaling>
          <c:orientation val="minMax"/>
        </c:scaling>
        <c:axPos val="l"/>
        <c:majorGridlines>
          <c:spPr>
            <a:ln w="3167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7268992"/>
        <c:crosses val="autoZero"/>
        <c:crossBetween val="between"/>
      </c:valAx>
      <c:spPr>
        <a:noFill/>
        <a:ln w="25337">
          <a:noFill/>
        </a:ln>
      </c:spPr>
    </c:plotArea>
    <c:legend>
      <c:legendPos val="r"/>
      <c:layout>
        <c:manualLayout>
          <c:xMode val="edge"/>
          <c:yMode val="edge"/>
          <c:x val="0.89575757575757564"/>
          <c:y val="0.41353383458646614"/>
          <c:w val="9.939393939393952E-2"/>
          <c:h val="0.1729323308270681"/>
        </c:manualLayout>
      </c:layout>
      <c:spPr>
        <a:noFill/>
        <a:ln w="3167">
          <a:solidFill>
            <a:schemeClr val="tx1"/>
          </a:solidFill>
          <a:prstDash val="solid"/>
        </a:ln>
      </c:spPr>
      <c:txPr>
        <a:bodyPr/>
        <a:lstStyle/>
        <a:p>
          <a:pPr>
            <a:defRPr sz="1606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8962-4DC9-426C-8EAA-D653E326241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18E50-BE42-4BA7-898B-90456597B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8E50-BE42-4BA7-898B-90456597B67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F0BDC2-1FDF-4901-BE56-0A8387104D77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81BFE7-3DBA-4ADB-B70B-9404CDF09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rarchives.midural.ru/article/show/id/1017" TargetMode="External"/><Relationship Id="rId2" Type="http://schemas.openxmlformats.org/officeDocument/2006/relationships/hyperlink" Target="http://ar.gov.ru/ru/regulation_02_obchesistemnie_meri_02_gos_konrol_i_nadzo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568952" cy="36724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Правоприменительная практика осуществления регионального контроля за соблюдением законодательства об архивном деле в Российской Федерации, законов и иных нормативных правовых актов Свердловской области об архивном деле в 2018 году</a:t>
            </a:r>
            <a:b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4811310"/>
            <a:ext cx="7772400" cy="489897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61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результатам проверки должностными лицами, проводящими проверку, составляется акт по установленной форме в двух экземплярах</a:t>
            </a:r>
          </a:p>
          <a:p>
            <a:pPr algn="just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 акту проверки прилагаются протоколы или заключения проведенных исследований, испытаний и экспертиз, объяснения работников юридического лица, работников индивидуального предпринимателя, на которых возлагается ответственность за нарушение обязательных требований,  предписания об устранении выявленных нарушений и иные связанные с результатами проверки документы или их копии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Оформление результатов проверки</a:t>
            </a:r>
            <a:endParaRPr lang="ru-RU" sz="28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Управлением архивами Свердловской области в 2018 году было </a:t>
            </a:r>
            <a:r>
              <a:rPr lang="ru-RU" sz="20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 40 проверок.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Из них 22 проверки плановые, 18 внеплановых проверок. В результате проведенных проверок </a:t>
            </a:r>
            <a:r>
              <a:rPr lang="ru-RU" sz="20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203 нарушения </a:t>
            </a:r>
          </a:p>
          <a:p>
            <a:pPr algn="just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В 2017 году проведено </a:t>
            </a:r>
            <a:r>
              <a:rPr lang="ru-RU" sz="20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37 проверок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Из них 22 проверок плановых, 15 внеплановых проверок. </a:t>
            </a:r>
            <a:r>
              <a:rPr lang="ru-RU" sz="20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нарушений 206.</a:t>
            </a:r>
            <a:endParaRPr lang="ru-RU" sz="2000" b="1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28650" y="2204864"/>
          <a:ext cx="7851775" cy="432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Наиболее распространенными нарушениями законодательства об архивном деле, выявляемые в ходе проверок, за  2018 год, являются: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несоблюдение нормативных условий хранения документов (окна архивохранилищ не оборудованы запирающимися решетками, отсутствие огнетушителей в местах хранения документов, отсутствие исправных (прошедших поверку) приборов измерения температуры и влажности воздуха, журналов, фиксирующих их показания, нарушение норм расстановки стеллажного оборудования в архивохранилище, нарушения светового режима хранения документов в архивохранилищах);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недостатки в оформлении дел постоянного срока хранения и дел по личному составу;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несвоевременное описание дел;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несвоевременная передача дел постоянного хранения, относящихся к государственной собственности Свердловской области, в государственные архивы Свердловской области;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отсутствие книг учета поступления (и выбытия) документов, листов фондов;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недостатки в работе экспертных комиссий и отсутствие данных комиссий в организациях;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отсутствие актуальных номенклатур дел и итоговых записей к номенклатурам о категориях и количестве дел, заведенных в течение года;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несвоевременное выделение дел с истекшими сроками хранения к уничтожению;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нарушение порядка выдачи документов из архивохранилищ (отсутствие карт-заместителей, листов использования, журналов, регистрирующих выдачу дел раздельно по каждому архивохранилищу и виду выдачи).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Результаты составления и рассмотрения протоколов об административных правонарушениях</a:t>
            </a:r>
            <a:endParaRPr lang="ru-RU" sz="28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80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2018 году составлено </a:t>
            </a:r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два протокола </a:t>
            </a:r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 административном правонарушении по невыполнению </a:t>
            </a:r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предписаний.</a:t>
            </a:r>
          </a:p>
          <a:p>
            <a:pPr algn="just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Оба протокола были рассмотрены мировым судом, назначен штраф в размере 10 000 рублей.</a:t>
            </a:r>
            <a:endParaRPr lang="ru-RU" sz="28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61926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Федеральный закон от 22 октября 2004 года  № 125-ФЗ «Об архивном деле в Российской Федерации»</a:t>
            </a:r>
          </a:p>
          <a:p>
            <a:pPr algn="just"/>
            <a:r>
              <a:rPr lang="ru-RU" sz="1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Закон Свердловской области от 25 марта 2005 года № 5-ОЗ «Об архивном деле в Свердловской области»</a:t>
            </a:r>
          </a:p>
          <a:p>
            <a:pPr algn="just"/>
            <a:r>
              <a:rPr lang="ru-RU" sz="1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Правила организации хранения, комплектования, учета и использования документов Архивного фонда Российской Федерации и других архивных документов в органах государственной власти, органах местного самоуправления и организациях, утвержденные приказом Министерства культуры Российской Федерации от 31.03.2015 № 526</a:t>
            </a:r>
          </a:p>
          <a:p>
            <a:pPr algn="just"/>
            <a:r>
              <a:rPr lang="ru-RU" sz="1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Специальные правила пожарной безопасности государственных и муниципальных архивов Российской Федерации, утвержденные приказом Министерства культуры Российской Федерации от 12.01.2009  № 3</a:t>
            </a:r>
          </a:p>
          <a:p>
            <a:pPr algn="just"/>
            <a:r>
              <a:rPr lang="ru-RU" sz="1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Регламент государственного учета архивных документов Архивного фонда Российской Федерации, утвержденный приказом Федеральной архивной службы России от 11.03.1997 № 11</a:t>
            </a:r>
            <a:endParaRPr lang="ru-RU" sz="18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правовые акты используемые при проведении проверок</a:t>
            </a:r>
            <a:endParaRPr lang="ru-RU" sz="3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54461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Основная цель внедрения Стандарта–обеспечение системного инкорпорирования профилактической работы в текущую деятельность контрольно-надзорных органов</a:t>
            </a:r>
            <a:endParaRPr lang="ru-RU" sz="2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4482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Предусмотренные Стандартом  меры  направлены  на:</a:t>
            </a:r>
          </a:p>
          <a:p>
            <a:pPr algn="ctr"/>
            <a:endParaRPr lang="ru-RU" sz="20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Предупреждение нарушений обязательных требований;</a:t>
            </a:r>
            <a:endParaRPr lang="ru-RU" sz="20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Предотвращение риска причинения вреда и снижение уровня ущерба;</a:t>
            </a:r>
          </a:p>
          <a:p>
            <a:pPr algn="just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Устранение условий и причин, способствующих нарушению обязательных требований и причинению вреда охраняемым законом ценностям;</a:t>
            </a:r>
          </a:p>
          <a:p>
            <a:pPr algn="just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моделей социально ответственного, добросовестного, правового поведения подконтрольных субъектов;</a:t>
            </a:r>
          </a:p>
          <a:p>
            <a:pPr algn="just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прозрачности системы контрольно-надзорной деятельности.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6522"/>
          <a:stretch/>
        </p:blipFill>
        <p:spPr>
          <a:xfrm>
            <a:off x="1115616" y="260648"/>
            <a:ext cx="777686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федеральные законы:</a:t>
            </a:r>
          </a:p>
          <a:p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22 октября 2004 года  № 125-ФЗ «Об архивном деле в Российской Федерации»;</a:t>
            </a:r>
          </a:p>
          <a:p>
            <a:endParaRPr lang="ru-RU" sz="2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26 декабря 2008 года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Законодательство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2735"/>
          <a:ext cx="8712967" cy="5093578"/>
        </p:xfrm>
        <a:graphic>
          <a:graphicData uri="http://schemas.openxmlformats.org/drawingml/2006/table">
            <a:tbl>
              <a:tblPr/>
              <a:tblGrid>
                <a:gridCol w="792088"/>
                <a:gridCol w="4320480"/>
                <a:gridCol w="3600399"/>
              </a:tblGrid>
              <a:tr h="489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нарушения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Нормативно-правовые акты,  требования которых нарушены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4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для исполнительных органов государственной власти Свердловской области, органов местного самоуправления, расположенных на территории Свердловской области и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548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 соблюдение нормативных условий хранения документов в том числе: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п.п. 2.15-2.27 Правил организации хранения, комплектования, учета и использования документов Архивного фонда Российской Федерации и других архивных документов в органах государственной власти, органах местного самоуправления и организациях, утвержденные приказом Министерства культуры Российской Федерации от 31.03.2015 № 526 (далее - Правила-2015)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окна архивохранилищ не оборудованы решетками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п. 2</a:t>
                      </a:r>
                      <a:r>
                        <a:rPr lang="ru-RU" sz="1400" spc="-20" dirty="0">
                          <a:latin typeface="Times New Roman"/>
                          <a:ea typeface="Calibri"/>
                          <a:cs typeface="Times New Roman"/>
                        </a:rPr>
                        <a:t>.20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Правил-2015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отсутствие огнетушителей в местах хранения документов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400" spc="-20" dirty="0">
                          <a:latin typeface="Times New Roman"/>
                          <a:ea typeface="Calibri"/>
                          <a:cs typeface="Times New Roman"/>
                        </a:rPr>
                        <a:t>2.15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Правил-2015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отсутствие листа фонда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п. </a:t>
                      </a:r>
                      <a:r>
                        <a:rPr lang="ru-RU" sz="1400" spc="-20" dirty="0">
                          <a:latin typeface="Times New Roman"/>
                          <a:ea typeface="Calibri"/>
                          <a:cs typeface="Times New Roman"/>
                        </a:rPr>
                        <a:t>3.6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Правил-2015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7" name="Rectangle 3"/>
          <p:cNvSpPr>
            <a:spLocks noChangeArrowheads="1"/>
          </p:cNvSpPr>
          <p:nvPr/>
        </p:nvSpPr>
        <p:spPr bwMode="auto">
          <a:xfrm rot="10800000" flipV="1">
            <a:off x="0" y="31914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типовых нарушений обязательных требований законодательства об архивном деле в Российской Федерации, законов и иных нормативных правовых актов Свердловской области об архивном деле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Размещение информации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hlinkClick r:id="rId2"/>
              </a:rPr>
              <a:t>http://ar.gov.ru/ru/regulation_02_obchesistemnie_meri_02_gos</a:t>
            </a:r>
            <a:r>
              <a:rPr lang="ru-RU" b="1" dirty="0" smtClean="0">
                <a:solidFill>
                  <a:srgbClr val="002060"/>
                </a:solidFill>
                <a:hlinkClick r:id="rId2"/>
              </a:rPr>
              <a:t>_</a:t>
            </a:r>
            <a:r>
              <a:rPr lang="en-US" b="1" dirty="0" err="1" smtClean="0">
                <a:solidFill>
                  <a:srgbClr val="002060"/>
                </a:solidFill>
                <a:hlinkClick r:id="rId2"/>
              </a:rPr>
              <a:t>konrol_i_nadzor</a:t>
            </a:r>
            <a:endParaRPr lang="ru-RU" b="1" dirty="0" smtClean="0">
              <a:solidFill>
                <a:srgbClr val="002060"/>
              </a:solidFill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r>
              <a:rPr lang="en-US" b="1" dirty="0" smtClean="0">
                <a:solidFill>
                  <a:srgbClr val="002060"/>
                </a:solidFill>
                <a:hlinkClick r:id="rId3"/>
              </a:rPr>
              <a:t>http://ar.gov66.ru/biznesu/kontrolno-nadzornaya-deyatelnost-v-sverdlovskoj-oblasti/</a:t>
            </a:r>
            <a:endParaRPr lang="ru-RU" b="1" dirty="0" smtClean="0">
              <a:solidFill>
                <a:srgbClr val="002060"/>
              </a:solidFill>
              <a:hlinkClick r:id="rId3"/>
            </a:endParaRPr>
          </a:p>
          <a:p>
            <a:endParaRPr lang="ru-RU" dirty="0" smtClean="0">
              <a:hlinkClick r:id="rId3"/>
            </a:endParaRPr>
          </a:p>
          <a:p>
            <a:r>
              <a:rPr lang="en-US" b="1" dirty="0" smtClean="0">
                <a:hlinkClick r:id="rId3"/>
              </a:rPr>
              <a:t>http://uprarchives.midural.ru/article/show/id/1017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9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Законы Свердловской области:</a:t>
            </a:r>
          </a:p>
          <a:p>
            <a:pPr>
              <a:buNone/>
            </a:pPr>
            <a:endParaRPr lang="ru-RU" sz="24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25 марта 2005 года  № 5-ОЗ «Об архивном деле в Свердловской области»;</a:t>
            </a:r>
          </a:p>
          <a:p>
            <a:endParaRPr lang="ru-RU" sz="2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19 октября 2008 года № 104-ОЗ «О наделении органов местного самоуправления муниципальных образований, расположенных на территории Свердловской области, государственными полномочиями Свердловской области по хранению, комплектованию, учету и использованию архивных документов, относящихся к государственной собственности Свердловской области»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Виды проверок</a:t>
            </a:r>
            <a:endParaRPr lang="ru-RU" sz="28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периодичности проведения </a:t>
            </a:r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плановые и внеплановые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процедуре проведения </a:t>
            </a:r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документарные и выездные</a:t>
            </a:r>
          </a:p>
          <a:p>
            <a:pPr algn="just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</a:t>
            </a:r>
            <a:r>
              <a:rPr lang="ru-RU" sz="28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Отличительные признаки:</a:t>
            </a:r>
          </a:p>
          <a:p>
            <a:pPr marL="457200" indent="-457200" algn="just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</a:t>
            </a:r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предмет проверки</a:t>
            </a:r>
          </a:p>
          <a:p>
            <a:pPr marL="342900" indent="-342900" algn="just"/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основания для проведения проверки</a:t>
            </a:r>
          </a:p>
          <a:p>
            <a:pPr marL="342900" indent="-342900" algn="just"/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необходимость согласования проверки с органами прокуратуры</a:t>
            </a:r>
          </a:p>
          <a:p>
            <a:pPr marL="342900" indent="-342900" algn="just"/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порядок уведомления о проведении проверки</a:t>
            </a:r>
          </a:p>
          <a:p>
            <a:pPr marL="342900" indent="-342900" algn="just"/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срок проведения проверки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Плановая проверка</a:t>
            </a:r>
            <a:endParaRPr lang="ru-RU" sz="28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Проводится на основе утвержденных </a:t>
            </a:r>
            <a:r>
              <a:rPr lang="ru-RU" sz="2400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ежегодных планов</a:t>
            </a:r>
            <a:endParaRPr lang="ru-RU" sz="24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endParaRPr lang="ru-RU" sz="24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Предметом является соблюдение обязательных требований законодательства</a:t>
            </a:r>
          </a:p>
          <a:p>
            <a:pPr algn="just"/>
            <a:endParaRPr lang="ru-RU" sz="24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Проводится в отношении юридического лица и </a:t>
            </a:r>
            <a:r>
              <a:rPr lang="ru-RU" sz="2400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может  проводиться отдельно в отношении филиалов, представительств, обособленных структурных  подразделений юридического лица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 ежегодного плана проверок юридических лиц в срок до 1 сентября, предшествующего году проведения плановых </a:t>
            </a:r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проверок</a:t>
            </a:r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направляется в Прокуратуру Свердловской области;</a:t>
            </a:r>
          </a:p>
          <a:p>
            <a:pPr algn="just"/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срок  до 1 ноября года, предшествующего году проведения плановых проверок, Управление утверждает </a:t>
            </a:r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ежегодный </a:t>
            </a:r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  проведения плановых проверок и направляет в Прокуратуру Свердловской области</a:t>
            </a:r>
          </a:p>
          <a:p>
            <a:pPr algn="just"/>
            <a:r>
              <a:rPr lang="ru-RU" sz="2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утвержденный Управлением ежегодный план проведения плановых проверок доводится до сведения заинтересованных лиц посредством его размещения на официальном сайте Управления в сети «Интернет»</a:t>
            </a:r>
            <a:endParaRPr lang="ru-RU" sz="2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Утверждение плана проверок</a:t>
            </a:r>
            <a:endParaRPr lang="ru-RU" sz="28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Если иное не установлено законодательством  - </a:t>
            </a:r>
            <a:r>
              <a:rPr lang="ru-RU" sz="2800" b="1" u="sng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один раз в три года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Периодичность проведения плановых проверок</a:t>
            </a:r>
            <a:endParaRPr lang="ru-RU" sz="28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2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Истечение срока исполнения ранее выданного предписания</a:t>
            </a:r>
          </a:p>
          <a:p>
            <a:pPr algn="just"/>
            <a:r>
              <a:rPr lang="ru-RU" sz="2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Поступление информации (обращений граждан и организаций (за исключением анонимных), СМИ, государственных и муниципальных органов) о следующих фактах:</a:t>
            </a:r>
          </a:p>
          <a:p>
            <a:pPr marL="118872" indent="0" algn="just">
              <a:buNone/>
            </a:pPr>
            <a:r>
              <a:rPr lang="ru-RU" sz="2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а) возникновение угрозы причинения вреда жизни, здоровью граждан, вреда животным, растениям, окружающей среде, объектам культурного наследия (памятникам истории и культуры) народов Российской Федерации, безопасности государства, а также угрозы ЧС                   </a:t>
            </a:r>
          </a:p>
          <a:p>
            <a:pPr marL="118872" indent="0" algn="just">
              <a:buNone/>
            </a:pPr>
            <a:r>
              <a:rPr lang="ru-RU" sz="2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б) причинение вреда жизни, здоровью граждан, вреда животным, растениям, безопасности государства, а также возникновение ЧС</a:t>
            </a:r>
          </a:p>
          <a:p>
            <a:pPr marL="118872" indent="0" algn="just">
              <a:buNone/>
            </a:pPr>
            <a:r>
              <a:rPr lang="ru-RU" sz="2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в) нарушение прав потребителей (в случае обращения граждан, права которых нарушены)</a:t>
            </a:r>
          </a:p>
          <a:p>
            <a:pPr algn="just"/>
            <a:r>
              <a:rPr lang="ru-RU" sz="2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Приказ (распоряжение) руководителя, изданный в соответствии с поручениями Президента или Правительства, либо на основании требования прокурора о проведении внеплановой проверки в рамках надзора за исполнением законов по поступившим в органы прокуратуры материалам и обращениям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Основания для проведения внеплановой проверки</a:t>
            </a:r>
            <a:endParaRPr lang="ru-RU" sz="28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Сроки проведения документарных и выездных проверок не могут превышать </a:t>
            </a:r>
            <a:r>
              <a:rPr lang="ru-RU" sz="2800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двадцати рабочих дней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Сроки проведения проверок</a:t>
            </a:r>
            <a:endParaRPr lang="ru-RU" sz="28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476</TotalTime>
  <Words>1165</Words>
  <Application>Microsoft Office PowerPoint</Application>
  <PresentationFormat>Экран (4:3)</PresentationFormat>
  <Paragraphs>110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Правоприменительная практика осуществления регионального контроля за соблюдением законодательства об архивном деле в Российской Федерации, законов и иных нормативных правовых актов Свердловской области об архивном деле в 2018 году  </vt:lpstr>
      <vt:lpstr>Законодательство</vt:lpstr>
      <vt:lpstr>Слайд 3</vt:lpstr>
      <vt:lpstr>Слайд 4</vt:lpstr>
      <vt:lpstr>Слайд 5</vt:lpstr>
      <vt:lpstr>Утверждение плана проверок</vt:lpstr>
      <vt:lpstr>Периодичность проведения плановых проверок</vt:lpstr>
      <vt:lpstr>Основания для проведения внеплановой проверки</vt:lpstr>
      <vt:lpstr>Сроки проведения проверок</vt:lpstr>
      <vt:lpstr>Оформление результатов проверки</vt:lpstr>
      <vt:lpstr>Слайд 11</vt:lpstr>
      <vt:lpstr>Слайд 12</vt:lpstr>
      <vt:lpstr>Слайд 13</vt:lpstr>
      <vt:lpstr>Слайд 14</vt:lpstr>
      <vt:lpstr>Слайд 15</vt:lpstr>
      <vt:lpstr>Основные правовые акты используемые при проведении проверок</vt:lpstr>
      <vt:lpstr>Слайд 17</vt:lpstr>
      <vt:lpstr>Слайд 18</vt:lpstr>
      <vt:lpstr>Слайд 19</vt:lpstr>
      <vt:lpstr>Слайд 20</vt:lpstr>
      <vt:lpstr>Размещение информации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проведения проверок по контролю за соблюдением законодательства об архивном деле в Российской Федерации, законов и иных нормативных правовых актов Свердловской области об архивном деле за 2017 год</dc:title>
  <dc:creator>User</dc:creator>
  <cp:lastModifiedBy>u.zaharova</cp:lastModifiedBy>
  <cp:revision>43</cp:revision>
  <dcterms:created xsi:type="dcterms:W3CDTF">2017-11-29T06:08:11Z</dcterms:created>
  <dcterms:modified xsi:type="dcterms:W3CDTF">2019-03-25T12:04:16Z</dcterms:modified>
</cp:coreProperties>
</file>