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321" r:id="rId3"/>
    <p:sldId id="320" r:id="rId4"/>
    <p:sldId id="291" r:id="rId5"/>
    <p:sldId id="309" r:id="rId6"/>
    <p:sldId id="311" r:id="rId7"/>
    <p:sldId id="322" r:id="rId8"/>
    <p:sldId id="295" r:id="rId9"/>
    <p:sldId id="262" r:id="rId10"/>
    <p:sldId id="286" r:id="rId11"/>
    <p:sldId id="323" r:id="rId12"/>
    <p:sldId id="32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32656"/>
            <a:ext cx="6858000" cy="3096344"/>
          </a:xfrm>
        </p:spPr>
        <p:txBody>
          <a:bodyPr anchor="ctr">
            <a:noAutofit/>
          </a:bodyPr>
          <a:lstStyle/>
          <a:p>
            <a:pPr algn="ctr"/>
            <a:r>
              <a:rPr lang="ru-RU" sz="3000" b="1" dirty="0" smtClean="0">
                <a:latin typeface="Liberation Serif" pitchFamily="18" charset="0"/>
              </a:rPr>
              <a:t>О регламенте работы экспертно-проверочной комиссии Управления архивами Свердловской области</a:t>
            </a:r>
            <a:endParaRPr lang="ru-RU" sz="3000" b="1" dirty="0">
              <a:latin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5085184"/>
            <a:ext cx="5040560" cy="1008112"/>
          </a:xfrm>
        </p:spPr>
        <p:txBody>
          <a:bodyPr/>
          <a:lstStyle/>
          <a:p>
            <a:pPr algn="ctr"/>
            <a:r>
              <a:rPr lang="ru-RU" b="1" dirty="0" smtClean="0">
                <a:latin typeface="Liberation Serif" pitchFamily="18" charset="0"/>
              </a:rPr>
              <a:t>      Екатеринбург</a:t>
            </a:r>
            <a:endParaRPr lang="ru-RU" b="1" dirty="0" smtClean="0">
              <a:latin typeface="Liberation Serif" pitchFamily="18" charset="0"/>
            </a:endParaRPr>
          </a:p>
          <a:p>
            <a:pPr algn="ctr"/>
            <a:r>
              <a:rPr lang="ru-RU" b="1" dirty="0" smtClean="0">
                <a:latin typeface="Liberation Serif" pitchFamily="18" charset="0"/>
              </a:rPr>
              <a:t>  2024</a:t>
            </a:r>
            <a:endParaRPr lang="ru-RU" b="1" dirty="0">
              <a:latin typeface="Liberation Serif" pitchFamily="18" charset="0"/>
            </a:endParaRPr>
          </a:p>
        </p:txBody>
      </p:sp>
      <p:pic>
        <p:nvPicPr>
          <p:cNvPr id="4" name="Рисунок 4" descr="д1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789040"/>
            <a:ext cx="2519362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08721"/>
            <a:ext cx="7772400" cy="864096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Liberation Serif" pitchFamily="18" charset="0"/>
              </a:rPr>
              <a:t>Организация работы с документами, поступающими на рассмотрение ЭПК 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844824"/>
            <a:ext cx="8098159" cy="46085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Liberation Serif" pitchFamily="18" charset="0"/>
              </a:rPr>
              <a:t> </a:t>
            </a:r>
          </a:p>
          <a:p>
            <a:pPr marL="388620" indent="-342900" algn="just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</a:rPr>
              <a:t>Эксперт ЭПК рассматривает документы в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</a:rPr>
              <a:t>течение 5-ти рабочих дней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</a:rPr>
              <a:t> после назначения его ответственным за проверку качества подготовки вопроса к рассмотрению на заседании ЭПК и подготовку свода замечаний. </a:t>
            </a:r>
          </a:p>
          <a:p>
            <a:pPr marL="388620" indent="-342900" algn="just">
              <a:buFont typeface="Wingdings" panose="05000000000000000000" pitchFamily="2" charset="2"/>
              <a:buChar char="q"/>
            </a:pPr>
            <a:endParaRPr lang="ru-RU" sz="2200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</a:endParaRPr>
          </a:p>
          <a:p>
            <a:pPr marL="388620" indent="-34290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</a:rPr>
              <a:t>При наличии замечаний развернутое заключение эксперта и свод замечаний передается исполнителю не менее чем за три дня до заседания ЭПК.</a:t>
            </a:r>
          </a:p>
          <a:p>
            <a:pPr marL="388620" indent="-342900" algn="just">
              <a:buFont typeface="Wingdings" panose="05000000000000000000" pitchFamily="2" charset="2"/>
              <a:buChar char="q"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</a:endParaRPr>
          </a:p>
          <a:p>
            <a:pPr marL="388620" indent="-342900" algn="just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</a:rPr>
              <a:t>Исполнитель вправе отклонить замечания членов ЭПК и экспертов при ЭПК согласно процедуре, предусмотренной настоящим Регламентом.</a:t>
            </a:r>
          </a:p>
          <a:p>
            <a:pPr marL="388620" indent="-342900" algn="just"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</a:endParaRPr>
          </a:p>
          <a:p>
            <a:pPr marL="388620" indent="-342900" algn="just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</a:rPr>
              <a:t>В случае отклонения замечаний исполнителем документов составляется свод отклоненных замечаний с указанием нормативно-правового обоснования отклонения, который представляется секретарю ЭПК и рассматривается на заседании ЭПК.</a:t>
            </a:r>
          </a:p>
          <a:p>
            <a:endParaRPr lang="ru-RU" sz="2400" dirty="0"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2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99" y="692697"/>
            <a:ext cx="7523113" cy="360040"/>
          </a:xfrm>
        </p:spPr>
        <p:txBody>
          <a:bodyPr/>
          <a:lstStyle/>
          <a:p>
            <a:pPr algn="ctr"/>
            <a:r>
              <a:rPr lang="ru-RU" sz="2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Рассмотрение документов ЭПК</a:t>
            </a:r>
            <a:endParaRPr lang="ru-RU" sz="26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268760"/>
            <a:ext cx="7667128" cy="3597944"/>
          </a:xfrm>
        </p:spPr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8958" y="1251928"/>
            <a:ext cx="1534770" cy="7703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Комплект документов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3528" y="2529305"/>
            <a:ext cx="1512168" cy="6839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Секретарь ЭПК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3528" y="3712356"/>
            <a:ext cx="1512168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Журнал ЭПК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6388" y="5301208"/>
            <a:ext cx="1346448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Эксперт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852" y="3302022"/>
            <a:ext cx="1296144" cy="13309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Положительное заключение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10288" y="5301208"/>
            <a:ext cx="1512168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Замечания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24128" y="1270035"/>
            <a:ext cx="1677176" cy="11304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Заседание ЭПК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83707" y="5301208"/>
            <a:ext cx="1368152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Секретарь ЭПК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119499" y="5301611"/>
            <a:ext cx="1058416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Архив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1896" y="3967516"/>
            <a:ext cx="1584176" cy="6592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Исправлено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92280" y="3845588"/>
            <a:ext cx="1706488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Свод</a:t>
            </a:r>
          </a:p>
          <a:p>
            <a:pPr algn="ctr"/>
            <a:r>
              <a:rPr lang="ru-RU" dirty="0" smtClean="0"/>
              <a:t>отклоненных замечаний</a:t>
            </a:r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1099592" y="2022312"/>
            <a:ext cx="360040" cy="481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1118060" y="3167125"/>
            <a:ext cx="376370" cy="672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1083240" y="4609084"/>
            <a:ext cx="446010" cy="7975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 flipV="1">
            <a:off x="4498558" y="2306824"/>
            <a:ext cx="1165566" cy="938848"/>
          </a:xfrm>
          <a:prstGeom prst="straightConnector1">
            <a:avLst/>
          </a:prstGeom>
          <a:ln w="76200"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трелка вправо 27"/>
          <p:cNvSpPr/>
          <p:nvPr/>
        </p:nvSpPr>
        <p:spPr>
          <a:xfrm>
            <a:off x="1960209" y="5566239"/>
            <a:ext cx="815724" cy="384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 стрелкой 29"/>
          <p:cNvCxnSpPr/>
          <p:nvPr/>
        </p:nvCxnSpPr>
        <p:spPr>
          <a:xfrm flipV="1">
            <a:off x="2035696" y="4609084"/>
            <a:ext cx="952128" cy="69212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трелка вправо 30"/>
          <p:cNvSpPr/>
          <p:nvPr/>
        </p:nvSpPr>
        <p:spPr>
          <a:xfrm>
            <a:off x="4356811" y="5566239"/>
            <a:ext cx="724530" cy="3383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6451859" y="5510276"/>
            <a:ext cx="667640" cy="371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 стрелкой 33"/>
          <p:cNvCxnSpPr/>
          <p:nvPr/>
        </p:nvCxnSpPr>
        <p:spPr>
          <a:xfrm flipH="1" flipV="1">
            <a:off x="6656072" y="4759988"/>
            <a:ext cx="463427" cy="54122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4558562" y="4297136"/>
            <a:ext cx="37347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7798087" y="4813144"/>
            <a:ext cx="91645" cy="4349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 flipV="1">
            <a:off x="7119499" y="2503646"/>
            <a:ext cx="678588" cy="120871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27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6713"/>
            <a:ext cx="7268344" cy="14401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833" y="1124744"/>
            <a:ext cx="7600950" cy="4381500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7772400" cy="547260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51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32859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sz="26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Экспертно-проверочная комиссия (ЭПК)</a:t>
            </a:r>
          </a:p>
          <a:p>
            <a:pPr algn="ctr">
              <a:buNone/>
            </a:pPr>
            <a:r>
              <a:rPr lang="ru-RU" sz="26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Управления архивами Свердловской области</a:t>
            </a:r>
          </a:p>
          <a:p>
            <a:pPr algn="ctr">
              <a:buNone/>
            </a:pPr>
            <a:endParaRPr lang="ru-RU" sz="2600" b="1" dirty="0" smtClean="0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Liberation Serif" pitchFamily="18" charset="0"/>
              <a:ea typeface="+mj-ea"/>
              <a:cs typeface="+mj-cs"/>
            </a:endParaRPr>
          </a:p>
          <a:p>
            <a:pPr algn="ctr">
              <a:buNone/>
            </a:pPr>
            <a:r>
              <a:rPr lang="ru-RU" sz="2400" dirty="0" smtClean="0">
                <a:latin typeface="Liberation Serif" pitchFamily="18" charset="0"/>
              </a:rPr>
              <a:t>- постоянно действующий совещательный орган, осуществляющий рассмотрение научно-методических и практических вопросов, связанных с экспертизой ценности документов, отбором и включением конкретных документов в состав Архивного фонда Российской Федерации, а также с определением в его составе особо ценных документов, в том числе уникальных документов, вопросов, связанных с экспертизой ценности документов в государственных архивах Свердловской области, муниципальных архивах муниципальных образований, расположенных на территории Свердловской области, и архивах организаций различных форм собственности, расположенных на территории                            Свердловской области.</a:t>
            </a:r>
          </a:p>
          <a:p>
            <a:pPr algn="ctr">
              <a:buNone/>
            </a:pPr>
            <a:endParaRPr lang="ru-RU" sz="26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243141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76064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Правовые акты Управления архивами Свердловской области</a:t>
            </a:r>
          </a:p>
          <a:p>
            <a:pPr algn="ctr">
              <a:buNone/>
            </a:pPr>
            <a:endParaRPr lang="ru-RU" b="1" dirty="0" smtClean="0">
              <a:solidFill>
                <a:srgbClr val="0070C0"/>
              </a:solidFill>
              <a:latin typeface="Liberation Serif" pitchFamily="18" charset="0"/>
            </a:endParaRPr>
          </a:p>
          <a:p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приказ Управления архивами Свердловской области от 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29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.20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16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                         № 27-01-33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/259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«Об утверждении Положения об экспертно-проверочной комиссии Управления архивами Свердловской области»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;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приказ Управления архивами Свердловской области от 01.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1.2023                           № 27-01-25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158 «О внесении изменений в Положение                                      об экспертно-проверочной комиссии Управления архивами Свердловской области, утвержденное приказом Управления архивами Свердловской области от 29.12.2016 № 27-01-33/259»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;</a:t>
            </a:r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приказ Управления архивами Свердловской области от 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7.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.2023                           № 27-01-25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16 «Об утверждении Регламента работы экспертно-проверочной комиссии Управления архивами Свердловской области»</a:t>
            </a:r>
            <a:endParaRPr lang="ru-RU" dirty="0">
              <a:latin typeface="Liberation Serif" pitchFamily="18" charset="0"/>
              <a:cs typeface="Times New Roman" pitchFamily="18" charset="0"/>
            </a:endParaRP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Liberation Serif" pitchFamily="18" charset="0"/>
                <a:cs typeface="Times New Roman" pitchFamily="18" charset="0"/>
              </a:rPr>
              <a:t>https</a:t>
            </a:r>
            <a:r>
              <a:rPr lang="en-US" dirty="0">
                <a:solidFill>
                  <a:srgbClr val="0070C0"/>
                </a:solidFill>
                <a:latin typeface="Liberation Serif" pitchFamily="18" charset="0"/>
                <a:cs typeface="Times New Roman" pitchFamily="18" charset="0"/>
              </a:rPr>
              <a:t>://uprarchives.midural.ru/article/show/id/89</a:t>
            </a:r>
            <a:endParaRPr lang="en-US" dirty="0" smtClean="0">
              <a:solidFill>
                <a:srgbClr val="0070C0"/>
              </a:solidFill>
              <a:latin typeface="Liberation Serif" pitchFamily="18" charset="0"/>
              <a:cs typeface="Times New Roman" pitchFamily="18" charset="0"/>
            </a:endParaRP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0007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820472" cy="59046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sz="24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Нормативно-правовые акты Российской Федерации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200" dirty="0" smtClean="0"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02.03.2020 № 24</a:t>
            </a:r>
            <a:br>
              <a:rPr lang="ru-RU" sz="2200" dirty="0" smtClean="0">
                <a:latin typeface="Liberation Serif" pitchFamily="18" charset="0"/>
                <a:cs typeface="Times New Roman" pitchFamily="18" charset="0"/>
              </a:rPr>
            </a:br>
            <a:r>
              <a:rPr lang="ru-RU" sz="2200" dirty="0" smtClean="0">
                <a:latin typeface="Liberation Serif" pitchFamily="18" charset="0"/>
                <a:cs typeface="Times New Roman" pitchFamily="18" charset="0"/>
              </a:rPr>
              <a:t>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и муниципальных архивах, музеях и библиотеках, научных организациях»</a:t>
            </a:r>
          </a:p>
          <a:p>
            <a:pPr>
              <a:buFont typeface="Wingdings" pitchFamily="2" charset="2"/>
              <a:buChar char="§"/>
            </a:pPr>
            <a:endParaRPr lang="ru-RU" sz="22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200" dirty="0" smtClean="0">
                <a:latin typeface="Liberation Serif" pitchFamily="18" charset="0"/>
                <a:cs typeface="Times New Roman" pitchFamily="18" charset="0"/>
              </a:rPr>
              <a:t>Правила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организациях, утвержденные приказом Федерального архивного агентства от 31.07.2023 № 77 </a:t>
            </a:r>
            <a:endParaRPr lang="ru-RU" sz="2200" dirty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7155" y="332656"/>
            <a:ext cx="8712968" cy="6048672"/>
          </a:xfrm>
        </p:spPr>
        <p:txBody>
          <a:bodyPr>
            <a:normAutofit fontScale="32500" lnSpcReduction="20000"/>
          </a:bodyPr>
          <a:lstStyle/>
          <a:p>
            <a:endParaRPr lang="ru-RU" b="1" dirty="0" smtClean="0"/>
          </a:p>
          <a:p>
            <a:r>
              <a:rPr lang="ru-RU" sz="9600" b="1" dirty="0" smtClean="0">
                <a:solidFill>
                  <a:schemeClr val="tx1"/>
                </a:solidFill>
                <a:latin typeface="Liberation Serif" pitchFamily="18" charset="0"/>
              </a:rPr>
              <a:t>ЭПК рассматривает и принимает решения об утверждении:</a:t>
            </a:r>
            <a:r>
              <a:rPr lang="ru-RU" sz="9600" dirty="0" smtClean="0">
                <a:solidFill>
                  <a:schemeClr val="tx1"/>
                </a:solidFill>
                <a:latin typeface="Liberation Serif" pitchFamily="18" charset="0"/>
              </a:rPr>
              <a:t> </a:t>
            </a:r>
          </a:p>
          <a:p>
            <a:r>
              <a:rPr lang="ru-RU" sz="7200" dirty="0" smtClean="0">
                <a:solidFill>
                  <a:schemeClr val="tx1"/>
                </a:solidFill>
                <a:latin typeface="Liberation Serif" pitchFamily="18" charset="0"/>
              </a:rPr>
              <a:t> </a:t>
            </a:r>
          </a:p>
          <a:p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1) </a:t>
            </a:r>
            <a:r>
              <a:rPr lang="ru-RU" sz="6800" b="1" dirty="0" smtClean="0">
                <a:solidFill>
                  <a:schemeClr val="tx1"/>
                </a:solidFill>
                <a:latin typeface="Liberation Serif" pitchFamily="18" charset="0"/>
              </a:rPr>
              <a:t>индивидуальных номенклатур дел </a:t>
            </a:r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источников комплектования государственных и муниципальных архивов;</a:t>
            </a:r>
          </a:p>
          <a:p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2) </a:t>
            </a:r>
            <a:r>
              <a:rPr lang="ru-RU" sz="6800" b="1" dirty="0" smtClean="0">
                <a:solidFill>
                  <a:schemeClr val="tx1"/>
                </a:solidFill>
                <a:latin typeface="Liberation Serif" pitchFamily="18" charset="0"/>
              </a:rPr>
              <a:t>описей дел, документов постоянного срока хранения управленческой, научно-технической, аудиовизуальной и другой документации</a:t>
            </a:r>
          </a:p>
          <a:p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3) </a:t>
            </a:r>
            <a:r>
              <a:rPr lang="ru-RU" sz="6800" b="1" dirty="0" smtClean="0">
                <a:solidFill>
                  <a:schemeClr val="tx1"/>
                </a:solidFill>
                <a:latin typeface="Liberation Serif" pitchFamily="18" charset="0"/>
              </a:rPr>
              <a:t>описей дел по личному составу</a:t>
            </a:r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, представляемых источниками комплектования государственных и муниципальных архивов;</a:t>
            </a:r>
          </a:p>
          <a:p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4) </a:t>
            </a:r>
            <a:r>
              <a:rPr lang="ru-RU" sz="6800" b="1" dirty="0" smtClean="0">
                <a:solidFill>
                  <a:schemeClr val="tx1"/>
                </a:solidFill>
                <a:latin typeface="Liberation Serif" pitchFamily="18" charset="0"/>
              </a:rPr>
              <a:t>описей дел по личному составу, составленных государственными и муниципальными архивами</a:t>
            </a:r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 по результатам упорядочения документов по личному составу, </a:t>
            </a:r>
          </a:p>
          <a:p>
            <a:r>
              <a:rPr lang="en-US" sz="6800" dirty="0" smtClean="0">
                <a:solidFill>
                  <a:schemeClr val="tx1"/>
                </a:solidFill>
                <a:latin typeface="Liberation Serif" pitchFamily="18" charset="0"/>
              </a:rPr>
              <a:t>5</a:t>
            </a:r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) </a:t>
            </a:r>
            <a:r>
              <a:rPr lang="ru-RU" sz="6800" b="1" dirty="0" smtClean="0">
                <a:solidFill>
                  <a:schemeClr val="tx1"/>
                </a:solidFill>
                <a:latin typeface="Liberation Serif" pitchFamily="18" charset="0"/>
              </a:rPr>
              <a:t>описей дел, документов временных (свыше 10 лет) сроков хранения</a:t>
            </a:r>
            <a:r>
              <a:rPr lang="ru-RU" sz="6800" dirty="0" smtClean="0">
                <a:solidFill>
                  <a:schemeClr val="tx1"/>
                </a:solidFill>
                <a:latin typeface="Liberation Serif" pitchFamily="18" charset="0"/>
              </a:rPr>
              <a:t>, представляемых источниками комплектования   государственных и  муниципальных архивов;</a:t>
            </a:r>
          </a:p>
          <a:p>
            <a:endParaRPr lang="ru-RU" sz="68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622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76672"/>
            <a:ext cx="8496944" cy="6048672"/>
          </a:xfrm>
        </p:spPr>
        <p:txBody>
          <a:bodyPr>
            <a:normAutofit fontScale="25000" lnSpcReduction="20000"/>
          </a:bodyPr>
          <a:lstStyle/>
          <a:p>
            <a:endParaRPr lang="ru-RU" b="1" dirty="0" smtClean="0"/>
          </a:p>
          <a:p>
            <a:r>
              <a:rPr lang="en-US" sz="8800" dirty="0">
                <a:solidFill>
                  <a:schemeClr val="tx1"/>
                </a:solidFill>
                <a:latin typeface="Liberation Serif" pitchFamily="18" charset="0"/>
              </a:rPr>
              <a:t>6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) 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описей электронных документов постоянного, временных (свыше 10 лет) сроков хранения, по личному составу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, представляемых источниками комплектования государственных и муниципальных архивов</a:t>
            </a:r>
            <a:r>
              <a:rPr lang="ru-RU" sz="8800" dirty="0" smtClean="0">
                <a:solidFill>
                  <a:schemeClr val="tx1"/>
                </a:solidFill>
                <a:latin typeface="Liberation Serif" pitchFamily="18" charset="0"/>
              </a:rPr>
              <a:t>;</a:t>
            </a:r>
          </a:p>
          <a:p>
            <a:r>
              <a:rPr lang="en-US" sz="8800" dirty="0" smtClean="0">
                <a:solidFill>
                  <a:schemeClr val="tx1"/>
                </a:solidFill>
                <a:latin typeface="Liberation Serif" pitchFamily="18" charset="0"/>
              </a:rPr>
              <a:t>7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) 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описей дел по личному составу ликвидированных организаций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, не являющихся источниками комплектования государственных и муниципальных архивов;</a:t>
            </a:r>
          </a:p>
          <a:p>
            <a:r>
              <a:rPr lang="en-US" sz="8800" dirty="0">
                <a:solidFill>
                  <a:schemeClr val="tx1"/>
                </a:solidFill>
                <a:latin typeface="Liberation Serif" pitchFamily="18" charset="0"/>
              </a:rPr>
              <a:t>8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) 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исторических справок к фонду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, представляемых источниками комплектования государственных и муниципальных архивов;</a:t>
            </a:r>
          </a:p>
          <a:p>
            <a:r>
              <a:rPr lang="en-US" sz="8800" dirty="0">
                <a:solidFill>
                  <a:schemeClr val="tx1"/>
                </a:solidFill>
                <a:latin typeface="Liberation Serif" pitchFamily="18" charset="0"/>
              </a:rPr>
              <a:t>9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) 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актов о выделении к уничтожению архивных документов, не подлежащих хранению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, представляемых источниками комплектования государственных и муниципальных архивов;</a:t>
            </a:r>
          </a:p>
          <a:p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1</a:t>
            </a:r>
            <a:r>
              <a:rPr lang="en-US" sz="8800" dirty="0">
                <a:solidFill>
                  <a:schemeClr val="tx1"/>
                </a:solidFill>
                <a:latin typeface="Liberation Serif" pitchFamily="18" charset="0"/>
              </a:rPr>
              <a:t>0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) 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актов о неисправимых повреждениях архивных документов, включенных в состав Архивного фонда Российской Федерации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, представляемых источниками комплектования государственных и муниципальных архивов;</a:t>
            </a:r>
          </a:p>
          <a:p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1</a:t>
            </a:r>
            <a:r>
              <a:rPr lang="en-US" sz="8800" dirty="0">
                <a:solidFill>
                  <a:schemeClr val="tx1"/>
                </a:solidFill>
                <a:latin typeface="Liberation Serif" pitchFamily="18" charset="0"/>
              </a:rPr>
              <a:t>1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) 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актов о </a:t>
            </a:r>
            <a:r>
              <a:rPr lang="ru-RU" sz="8800" b="1" dirty="0" err="1">
                <a:solidFill>
                  <a:schemeClr val="tx1"/>
                </a:solidFill>
                <a:latin typeface="Liberation Serif" pitchFamily="18" charset="0"/>
              </a:rPr>
              <a:t>необнаружении</a:t>
            </a:r>
            <a:r>
              <a:rPr lang="ru-RU" sz="8800" b="1" dirty="0">
                <a:solidFill>
                  <a:schemeClr val="tx1"/>
                </a:solidFill>
                <a:latin typeface="Liberation Serif" pitchFamily="18" charset="0"/>
              </a:rPr>
              <a:t> архивных документов, пути розыска которых исчерпаны, 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подготовленных источниками комплектования государственных и  муниципальных архивов в процессе проведения работ по обеспечению сохранности документов при </a:t>
            </a:r>
            <a:r>
              <a:rPr lang="ru-RU" sz="8800" dirty="0" err="1">
                <a:solidFill>
                  <a:schemeClr val="tx1"/>
                </a:solidFill>
                <a:latin typeface="Liberation Serif" pitchFamily="18" charset="0"/>
              </a:rPr>
              <a:t>необнаружении</a:t>
            </a:r>
            <a:r>
              <a:rPr lang="ru-RU" sz="8800" dirty="0">
                <a:solidFill>
                  <a:schemeClr val="tx1"/>
                </a:solidFill>
                <a:latin typeface="Liberation Serif" pitchFamily="18" charset="0"/>
              </a:rPr>
              <a:t> дел Архивного фонда Российской Федерации;</a:t>
            </a:r>
          </a:p>
          <a:p>
            <a:endParaRPr lang="ru-RU" sz="80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8000" b="1" dirty="0" smtClean="0"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8000" dirty="0" smtClean="0"/>
          </a:p>
          <a:p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837598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692697"/>
            <a:ext cx="7772400" cy="864096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Liberation Serif" pitchFamily="18" charset="0"/>
              </a:rPr>
              <a:t>Организация работы с документами, поступающими на рассмотрение ЭПК 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628800"/>
            <a:ext cx="8640960" cy="511256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 </a:t>
            </a:r>
          </a:p>
          <a:p>
            <a:pPr marL="502920" indent="-457200" algn="just">
              <a:buFont typeface="Wingdings" panose="05000000000000000000" pitchFamily="2" charset="2"/>
              <a:buChar char="q"/>
            </a:pPr>
            <a:r>
              <a:rPr lang="ru-RU" sz="3400" dirty="0" smtClean="0">
                <a:solidFill>
                  <a:schemeClr val="accent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Подача документов на рассмотрение ЭПК производится в соответствии с графиком работы ЭПК, утвержденным Начальником Управления архивами. Данный график размещается на официальном сайте в разделе : Деятельность – ЭПК.</a:t>
            </a:r>
          </a:p>
          <a:p>
            <a:pPr marL="502920" indent="-457200" algn="just">
              <a:buFont typeface="Wingdings" panose="05000000000000000000" pitchFamily="2" charset="2"/>
              <a:buChar char="q"/>
            </a:pPr>
            <a:endParaRPr lang="ru-RU" sz="3400" dirty="0" smtClean="0">
              <a:solidFill>
                <a:schemeClr val="accent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502920" indent="-457200" algn="just">
              <a:buFont typeface="Wingdings" panose="05000000000000000000" pitchFamily="2" charset="2"/>
              <a:buChar char="q"/>
            </a:pPr>
            <a:r>
              <a:rPr lang="ru-RU" sz="3400" dirty="0">
                <a:solidFill>
                  <a:schemeClr val="accent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Организацию подготовки вопросов, поступивших на рассмотрение ЭПК, осуществляет секретарь ЭПК</a:t>
            </a:r>
          </a:p>
          <a:p>
            <a:pPr marL="502920" indent="-457200" algn="just">
              <a:buFont typeface="Wingdings" panose="05000000000000000000" pitchFamily="2" charset="2"/>
              <a:buChar char="q"/>
            </a:pPr>
            <a:endParaRPr lang="ru-RU" sz="3400" dirty="0">
              <a:solidFill>
                <a:schemeClr val="accent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502920" indent="-457200" algn="just">
              <a:buFont typeface="Wingdings" panose="05000000000000000000" pitchFamily="2" charset="2"/>
              <a:buChar char="q"/>
            </a:pPr>
            <a:r>
              <a:rPr lang="ru-RU" sz="3400" dirty="0">
                <a:solidFill>
                  <a:schemeClr val="accent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Документы поступают на рассмотрение ЭПК средствами электронной почтовой связи на адрес электронной почты секретаря ЭПК (допускается направление документов на рассмотрение ЭПК средствами системы электронного документооборота Правительства Свердловской области (далее – СЭД)</a:t>
            </a:r>
          </a:p>
          <a:p>
            <a:pPr algn="just">
              <a:buFont typeface="Wingdings" pitchFamily="2" charset="2"/>
              <a:buChar char="q"/>
            </a:pPr>
            <a:endParaRPr lang="ru-RU" sz="3400" dirty="0" smtClean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endParaRPr lang="ru-RU" sz="2600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ru-RU" sz="2600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38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692696"/>
            <a:ext cx="8712968" cy="5832648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Документы, а также все приложения к документам, предусмотренные приложением 1 к Регламенту работы ЭПК, представляются на рассмотрение ЭПК </a:t>
            </a:r>
            <a:r>
              <a:rPr lang="ru-RU" sz="2000" b="1" dirty="0" smtClean="0">
                <a:solidFill>
                  <a:schemeClr val="tx1"/>
                </a:solidFill>
                <a:latin typeface="Liberation Serif" pitchFamily="18" charset="0"/>
              </a:rPr>
              <a:t>в электронной форме в формате .</a:t>
            </a:r>
            <a:r>
              <a:rPr lang="ru-RU" sz="2000" b="1" dirty="0" err="1" smtClean="0">
                <a:solidFill>
                  <a:schemeClr val="tx1"/>
                </a:solidFill>
                <a:latin typeface="Liberation Serif" pitchFamily="18" charset="0"/>
              </a:rPr>
              <a:t>doc</a:t>
            </a:r>
            <a:r>
              <a:rPr lang="ru-RU" sz="2000" b="1" dirty="0" smtClean="0">
                <a:solidFill>
                  <a:schemeClr val="tx1"/>
                </a:solidFill>
                <a:latin typeface="Liberation Serif" pitchFamily="18" charset="0"/>
              </a:rPr>
              <a:t> и .</a:t>
            </a:r>
            <a:r>
              <a:rPr lang="ru-RU" sz="2000" b="1" dirty="0" err="1" smtClean="0">
                <a:solidFill>
                  <a:schemeClr val="tx1"/>
                </a:solidFill>
                <a:latin typeface="Liberation Serif" pitchFamily="18" charset="0"/>
              </a:rPr>
              <a:t>pdf</a:t>
            </a:r>
            <a:r>
              <a:rPr lang="ru-RU" sz="2000" b="1" dirty="0" smtClean="0">
                <a:solidFill>
                  <a:schemeClr val="tx1"/>
                </a:solidFill>
                <a:latin typeface="Liberation Serif" pitchFamily="18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772816"/>
          <a:ext cx="9036496" cy="479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047"/>
                <a:gridCol w="4628449"/>
              </a:tblGrid>
              <a:tr h="18002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в формате .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doc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составляются и направляются на рассмотрение ЭПК основные документы, указанные в графе 2 Приложения к Регламенту ЭПК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в формате .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pdf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составляются и направляются на рассмотрение ЭПК необходимые приложения к документам и письменные заключения к ним, указанные в графе 4 Приложения к Регламенту ЭПК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Liberation Serif" pitchFamily="18" charset="0"/>
                        </a:rPr>
                        <a:t>Например</a:t>
                      </a:r>
                      <a:r>
                        <a:rPr lang="en-US" sz="1800" dirty="0" smtClean="0">
                          <a:latin typeface="Liberation Serif" pitchFamily="18" charset="0"/>
                        </a:rPr>
                        <a:t>:</a:t>
                      </a:r>
                      <a:endParaRPr lang="ru-RU" sz="18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Liberation Serif" pitchFamily="18" charset="0"/>
                        </a:rPr>
                        <a:t>Например</a:t>
                      </a:r>
                      <a:r>
                        <a:rPr lang="en-US" sz="1800" dirty="0" smtClean="0">
                          <a:latin typeface="Liberation Serif" pitchFamily="18" charset="0"/>
                        </a:rPr>
                        <a:t>:</a:t>
                      </a:r>
                      <a:endParaRPr lang="ru-RU" sz="1800" dirty="0" smtClean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097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Описи дел постоянного хранения, представленные организациями–источниками комплектования государственных и муниципальных архивов, на управленческую документацию (УД)</a:t>
                      </a:r>
                      <a:endParaRPr lang="ru-RU" sz="18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. Заключение исполнителя.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2. Историческая справка или дополнение к ранее представленной исторической справке.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3. Список изменений в названии и подчиненности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фондообразователя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4. Предисловие к описи.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5. Справка руководителя организации о неполноте состава дел, включенных в опись. 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6. Номенклатура дел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68760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2400" dirty="0" smtClean="0">
                <a:latin typeface="Liberation Serif" pitchFamily="18" charset="0"/>
              </a:rPr>
              <a:t> К пакету документов должен прилагаться перечень документов, направляемых на рассмотрение ЭПК</a:t>
            </a:r>
          </a:p>
          <a:p>
            <a:pPr algn="ctr"/>
            <a:endParaRPr lang="ru-RU" sz="2400" dirty="0" smtClean="0">
              <a:latin typeface="Liberation Serif" pitchFamily="18" charset="0"/>
            </a:endParaRPr>
          </a:p>
          <a:p>
            <a:pPr algn="r"/>
            <a:r>
              <a:rPr lang="ru-RU" sz="2400" dirty="0" smtClean="0">
                <a:latin typeface="Liberation Serif" pitchFamily="18" charset="0"/>
              </a:rPr>
              <a:t>Форма перечня</a:t>
            </a:r>
          </a:p>
          <a:p>
            <a:pPr algn="r"/>
            <a:r>
              <a:rPr lang="ru-RU" sz="2400" dirty="0" smtClean="0">
                <a:latin typeface="Liberation Serif" pitchFamily="18" charset="0"/>
              </a:rPr>
              <a:t>Приложение 2 </a:t>
            </a:r>
          </a:p>
          <a:p>
            <a:pPr algn="r"/>
            <a:r>
              <a:rPr lang="en-US" sz="2400" dirty="0" smtClean="0">
                <a:latin typeface="Liberation Serif" pitchFamily="18" charset="0"/>
              </a:rPr>
              <a:t> </a:t>
            </a:r>
            <a:endParaRPr lang="ru-RU" sz="2400" dirty="0" smtClean="0">
              <a:latin typeface="Liberation Serif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070818"/>
              </p:ext>
            </p:extLst>
          </p:nvPr>
        </p:nvGraphicFramePr>
        <p:xfrm>
          <a:off x="1" y="3356992"/>
          <a:ext cx="9143999" cy="2612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567"/>
                <a:gridCol w="1793830"/>
                <a:gridCol w="2040211"/>
                <a:gridCol w="1311564"/>
                <a:gridCol w="1675887"/>
                <a:gridCol w="1638940"/>
              </a:tblGrid>
              <a:tr h="504056">
                <a:tc gridSpan="6">
                  <a:txBody>
                    <a:bodyPr/>
                    <a:lstStyle/>
                    <a:p>
                      <a:pPr algn="ctr"/>
                      <a:r>
                        <a:rPr kumimoji="0" lang="ru-RU" sz="2400" b="0" kern="1200" dirty="0" smtClean="0">
                          <a:solidFill>
                            <a:schemeClr val="tx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Наименование архива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Номер </a:t>
                      </a:r>
                      <a:r>
                        <a:rPr lang="ru-RU" sz="2200" dirty="0" err="1">
                          <a:latin typeface="Liberation Serif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200" dirty="0" err="1">
                          <a:latin typeface="Liberation Serif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Вид </a:t>
                      </a:r>
                      <a:endParaRPr lang="ru-RU" sz="2200" dirty="0" smtClean="0">
                        <a:latin typeface="Liberation Serif"/>
                        <a:ea typeface="Times New Roman"/>
                        <a:cs typeface="Times New Roman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Документа (Номер</a:t>
                      </a:r>
                      <a:r>
                        <a:rPr lang="ru-RU" sz="2200" baseline="0" dirty="0" smtClean="0">
                          <a:latin typeface="Liberation Serif"/>
                          <a:ea typeface="Times New Roman"/>
                          <a:cs typeface="Times New Roman"/>
                        </a:rPr>
                        <a:t> если есть)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Наименование </a:t>
                      </a: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организации             /фонда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Крайние даты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Количество  единиц </a:t>
                      </a: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хранения</a:t>
                      </a:r>
                    </a:p>
                    <a:p>
                      <a:pPr algn="ctr" hangingPunct="0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(с № по №)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Ф.И.О</a:t>
                      </a: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.,           должность и контакты </a:t>
                      </a: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докладчика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1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2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3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4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5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6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</TotalTime>
  <Words>463</Words>
  <Application>Microsoft Office PowerPoint</Application>
  <PresentationFormat>Экран (4:3)</PresentationFormat>
  <Paragraphs>144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Georgia</vt:lpstr>
      <vt:lpstr>Liberation Serif</vt:lpstr>
      <vt:lpstr>Times New Roman</vt:lpstr>
      <vt:lpstr>Trebuchet MS</vt:lpstr>
      <vt:lpstr>Wingdings</vt:lpstr>
      <vt:lpstr>Wingdings 2</vt:lpstr>
      <vt:lpstr>Городская</vt:lpstr>
      <vt:lpstr>О регламенте работы экспертно-проверочной комиссии Управления архивами Свердловской области</vt:lpstr>
      <vt:lpstr> </vt:lpstr>
      <vt:lpstr> </vt:lpstr>
      <vt:lpstr> </vt:lpstr>
      <vt:lpstr> </vt:lpstr>
      <vt:lpstr> </vt:lpstr>
      <vt:lpstr>Организация работы с документами, поступающими на рассмотрение ЭПК </vt:lpstr>
      <vt:lpstr> </vt:lpstr>
      <vt:lpstr>Презентация PowerPoint</vt:lpstr>
      <vt:lpstr>Организация работы с документами, поступающими на рассмотрение ЭПК </vt:lpstr>
      <vt:lpstr>Рассмотрение документов ЭПК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Храброва Майя Николаевна</cp:lastModifiedBy>
  <cp:revision>96</cp:revision>
  <dcterms:created xsi:type="dcterms:W3CDTF">2016-12-22T15:02:25Z</dcterms:created>
  <dcterms:modified xsi:type="dcterms:W3CDTF">2024-05-14T10:33:39Z</dcterms:modified>
</cp:coreProperties>
</file>