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1"/>
  </p:notesMasterIdLst>
  <p:sldIdLst>
    <p:sldId id="256" r:id="rId2"/>
    <p:sldId id="273" r:id="rId3"/>
    <p:sldId id="321" r:id="rId4"/>
    <p:sldId id="322" r:id="rId5"/>
    <p:sldId id="323" r:id="rId6"/>
    <p:sldId id="324" r:id="rId7"/>
    <p:sldId id="327" r:id="rId8"/>
    <p:sldId id="326" r:id="rId9"/>
    <p:sldId id="325" r:id="rId10"/>
    <p:sldId id="328" r:id="rId11"/>
    <p:sldId id="329" r:id="rId12"/>
    <p:sldId id="330" r:id="rId13"/>
    <p:sldId id="335" r:id="rId14"/>
    <p:sldId id="336" r:id="rId15"/>
    <p:sldId id="339" r:id="rId16"/>
    <p:sldId id="340" r:id="rId17"/>
    <p:sldId id="332" r:id="rId18"/>
    <p:sldId id="333" r:id="rId19"/>
    <p:sldId id="337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79"/>
    <a:srgbClr val="1A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4" autoAdjust="0"/>
    <p:restoredTop sz="94595" autoAdjust="0"/>
  </p:normalViewPr>
  <p:slideViewPr>
    <p:cSldViewPr>
      <p:cViewPr varScale="1">
        <p:scale>
          <a:sx n="97" d="100"/>
          <a:sy n="97" d="100"/>
        </p:scale>
        <p:origin x="10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F78-4611-A9FD-94F8BFC209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F78-4611-A9FD-94F8BFC2095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 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6-4290-A760-BC4DAFE8E9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78-4611-A9FD-94F8BFC209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F78-4611-A9FD-94F8BFC20950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78-4611-A9FD-94F8BFC20950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78-4611-A9FD-94F8BFC209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 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8-4611-A9FD-94F8BFC20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975256"/>
        <c:axId val="495974472"/>
      </c:barChart>
      <c:catAx>
        <c:axId val="495975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495974472"/>
        <c:crosses val="autoZero"/>
        <c:auto val="1"/>
        <c:lblAlgn val="ctr"/>
        <c:lblOffset val="100"/>
        <c:noMultiLvlLbl val="0"/>
      </c:catAx>
      <c:valAx>
        <c:axId val="495974472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975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44038423070009E-2"/>
          <c:y val="5.8723067051506747E-2"/>
          <c:w val="0.8231308998061605"/>
          <c:h val="0.652282682318595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Штатная</c:v>
                </c:pt>
                <c:pt idx="1">
                  <c:v>Фактическая</c:v>
                </c:pt>
                <c:pt idx="2">
                  <c:v>Не представили данные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B6-4290-AEB2-E2F8B0461631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Штатная</c:v>
                </c:pt>
                <c:pt idx="1">
                  <c:v>Фактическая</c:v>
                </c:pt>
                <c:pt idx="2">
                  <c:v>Не представили данные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D-4A86-8D82-091126054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237168"/>
        <c:axId val="504237560"/>
      </c:barChart>
      <c:catAx>
        <c:axId val="50423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04237560"/>
        <c:crosses val="autoZero"/>
        <c:auto val="1"/>
        <c:lblAlgn val="ctr"/>
        <c:lblOffset val="100"/>
        <c:noMultiLvlLbl val="0"/>
      </c:catAx>
      <c:valAx>
        <c:axId val="504237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237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073102988556824E-2"/>
          <c:y val="0.10972991018427146"/>
          <c:w val="0.79226931207518791"/>
          <c:h val="0.79412788212880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49-499D-9544-1CD99E0F22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749-499D-9544-1CD99E0F22F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C-40F9-9B85-45EC87B6C8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49-499D-9544-1CD99E0F22FE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49-499D-9544-1CD99E0F22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9-499D-9544-1CD99E0F2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288776"/>
        <c:axId val="507293872"/>
      </c:barChart>
      <c:catAx>
        <c:axId val="507288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07293872"/>
        <c:crosses val="autoZero"/>
        <c:auto val="1"/>
        <c:lblAlgn val="ctr"/>
        <c:lblOffset val="100"/>
        <c:noMultiLvlLbl val="0"/>
      </c:catAx>
      <c:valAx>
        <c:axId val="50729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288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Коллегии</c:v>
                </c:pt>
                <c:pt idx="1">
                  <c:v>Конференции, круглый стол, семинары</c:v>
                </c:pt>
                <c:pt idx="2">
                  <c:v>Подготовка памяток </c:v>
                </c:pt>
                <c:pt idx="3">
                  <c:v>Консультации </c:v>
                </c:pt>
                <c:pt idx="4">
                  <c:v>Иные формы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E-41AB-8324-D5A5D55E35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Коллегии</c:v>
                </c:pt>
                <c:pt idx="1">
                  <c:v>Конференции, круглый стол, семинары</c:v>
                </c:pt>
                <c:pt idx="2">
                  <c:v>Подготовка памяток </c:v>
                </c:pt>
                <c:pt idx="3">
                  <c:v>Консультации </c:v>
                </c:pt>
                <c:pt idx="4">
                  <c:v>Иные формы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5E-41AB-8324-D5A5D55E3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902344"/>
        <c:axId val="653904304"/>
      </c:barChart>
      <c:catAx>
        <c:axId val="65390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53904304"/>
        <c:crosses val="autoZero"/>
        <c:auto val="1"/>
        <c:lblAlgn val="ctr"/>
        <c:lblOffset val="100"/>
        <c:noMultiLvlLbl val="0"/>
      </c:catAx>
      <c:valAx>
        <c:axId val="65390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902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96467108368439E-2"/>
          <c:y val="5.2320182453521935E-2"/>
          <c:w val="0.80044644323732639"/>
          <c:h val="0.48349606857099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3F24-4BD0-A594-04AC470CD0F7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3F24-4BD0-A594-04AC470CD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902344"/>
        <c:axId val="653904304"/>
      </c:barChart>
      <c:catAx>
        <c:axId val="653902344"/>
        <c:scaling>
          <c:orientation val="minMax"/>
        </c:scaling>
        <c:delete val="0"/>
        <c:axPos val="b"/>
        <c:majorGridlines>
          <c:spPr>
            <a:ln cap="sq">
              <a:miter lim="800000"/>
              <a:headEnd type="none"/>
            </a:ln>
          </c:spPr>
        </c:majorGridlines>
        <c:numFmt formatCode="General" sourceLinked="0"/>
        <c:majorTickMark val="none"/>
        <c:minorTickMark val="none"/>
        <c:tickLblPos val="low"/>
        <c:spPr>
          <a:ln/>
        </c:spPr>
        <c:txPr>
          <a:bodyPr rot="-5400000" vert="horz"/>
          <a:lstStyle/>
          <a:p>
            <a:pPr>
              <a:defRPr sz="1200" baseline="0"/>
            </a:pPr>
            <a:endParaRPr lang="ru-RU"/>
          </a:p>
        </c:txPr>
        <c:crossAx val="653904304"/>
        <c:crosses val="autoZero"/>
        <c:auto val="1"/>
        <c:lblAlgn val="ctr"/>
        <c:lblOffset val="50"/>
        <c:tickLblSkip val="1"/>
        <c:noMultiLvlLbl val="0"/>
      </c:catAx>
      <c:valAx>
        <c:axId val="653904304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902344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n>
            <a:noFill/>
          </a:ln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08D821-910D-4E75-B519-F3EEC9339E60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3EBDA3-9638-49D7-A813-6C20DF3D4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EBDA3-9638-49D7-A813-6C20DF3D4C1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8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4A8FD2-E699-4BCD-8907-013D7189CB62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B4B16-5919-4D52-9C40-E167F132CA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74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34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90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14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14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85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66AC0-F9DE-4BBE-B53A-25B2076D9AA8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9AA52-EF1D-437A-83A9-7E13CBE1DE9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30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15CA44-8182-4CAC-B018-F782258342EA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2F46D-3939-4BEE-8D86-96666F67336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26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4E06F-B021-4D75-95DF-15C2AC902890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1E09-C203-4AEE-9185-6ACD38AE8B7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97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7CFB1-517C-4D91-943A-2C5ED0CB66CE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44D7-8C08-4737-A054-29BD65B23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066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CE18A-B03E-4A55-922D-0C7B76EA84E2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087AC-B31F-444A-983A-6F9AD7FF8C1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62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BB8600-C221-4A64-972C-260C0791EF12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913E4-0879-469D-A6A6-D9B3DF748C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97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08ED3-3116-4EF1-A655-60B4783F3DA7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665FD-1646-4FDF-ACAB-51F1DBB672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10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6807A-6AFE-4D2E-B956-63FE97D7E4FA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60125-EBD3-4459-B079-F8B4F302A5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0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9A0C7-CCA5-463D-B312-CA06BB8D15C1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1B8C-C4B9-4E3C-A7DA-7003C8CA15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62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A38C9-EE22-4058-86B2-D18C9000209A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6DD2F-ED10-4114-A7F0-1BE5AF6B0F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7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839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22864" y="1251817"/>
            <a:ext cx="9144000" cy="6099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8640960" cy="2087562"/>
          </a:xfrm>
        </p:spPr>
        <p:txBody>
          <a:bodyPr rtlCol="0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выполнении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плана мероприятий</a:t>
            </a:r>
            <a:b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</a:t>
            </a:r>
            <a:b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Управлении </a:t>
            </a: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архивами</a:t>
            </a:r>
            <a:b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4000" cap="none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251817"/>
            <a:ext cx="8656060" cy="60994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2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51" name="AutoShape 4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808" y="153906"/>
            <a:ext cx="1008112" cy="10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96" y="158697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увольнении государственных гражданских 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</a:t>
            </a:r>
          </a:p>
          <a:p>
            <a:pPr algn="ctr"/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</a:t>
            </a: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утратой доверия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948573"/>
              </p:ext>
            </p:extLst>
          </p:nvPr>
        </p:nvGraphicFramePr>
        <p:xfrm>
          <a:off x="807904" y="2142230"/>
          <a:ext cx="7707964" cy="130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8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уволенных за совершение коррупционных проступков, правонарушений, несоблюдение требований к служебному поведению и (или) требований об урегулировании конфликта интересов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85422" y="350100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рассмотрении уведомлений государственных гражданских служащих о фактах обращений в целях склонения их к совершению коррупционных правонарушений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666495"/>
              </p:ext>
            </p:extLst>
          </p:nvPr>
        </p:nvGraphicFramePr>
        <p:xfrm>
          <a:off x="794216" y="4332005"/>
          <a:ext cx="7666216" cy="231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5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уведомлений  служащих о фактах обращений в целях склонения их к совершению коррупционных правонарушений, а также число рассмотренных уведомлений из указанного количества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по результатам рассмотрения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указанных уведомлений направлено материалов в правоохранительные органы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по результатам рассмотрения указанных уведомлений возбуждено уголовных дел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по результатам рассмотрения указанных уведомлений привлечено к уголовной ответственности лиц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5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98760" y="1702087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мероприятий антикоррупционной направленности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063357"/>
              </p:ext>
            </p:extLst>
          </p:nvPr>
        </p:nvGraphicFramePr>
        <p:xfrm>
          <a:off x="1047433" y="2348880"/>
          <a:ext cx="7672207" cy="390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46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7904" y="1705318"/>
            <a:ext cx="80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взаимодействии власти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институтами гражданского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(количество 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мероприятий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324085"/>
              </p:ext>
            </p:extLst>
          </p:nvPr>
        </p:nvGraphicFramePr>
        <p:xfrm>
          <a:off x="292868" y="2484963"/>
          <a:ext cx="8784975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0406" y="5214876"/>
            <a:ext cx="1656185" cy="1008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Конференция, круглый стол, научно-практический семинар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2722" y="5214876"/>
            <a:ext cx="1622722" cy="102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Заседания по вопросам антикоррупционной направленности общественного совета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228032"/>
            <a:ext cx="1440160" cy="1028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Заседания рабочих групп по вопросам профилактики и противодействия коррупции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44422" y="5214876"/>
            <a:ext cx="1512168" cy="102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Иные </a:t>
            </a:r>
            <a:r>
              <a:rPr lang="ru-RU" sz="1000" dirty="0" smtClean="0"/>
              <a:t>мероприятия </a:t>
            </a:r>
            <a:r>
              <a:rPr lang="ru-RU" sz="1000" dirty="0"/>
              <a:t>антикоррупционной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9427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9144000" cy="587727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Методический семинар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09.03.2023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государственных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гражданских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служащих, замещающих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должности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коррупционными рисками,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котором рассмотрены следующие вопросы</a:t>
            </a:r>
            <a:r>
              <a:rPr lang="en-US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 об основных новеллах методических рекомендациях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2023 году (за отчетный 2022 год);</a:t>
            </a:r>
          </a:p>
          <a:p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 использование Личного кабинета налогоплательщика для физических лиц при декларационной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кампании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12.05.2023 на заседании Общественного совета при Управлении архивами рассмотрен доклад «О реализации выполнения Плана мероприятий Управления архивами Свердловской области по противодействию коррупции на 2021–2024 годы в 2022 году».</a:t>
            </a:r>
          </a:p>
          <a:p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14.06.2023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заседании научно-методического совета архивных учреждений Уральского федерального округа рассмотрен доклад «Профилактика коррупционных правонарушений в учреждениях сферы архивного дела». </a:t>
            </a:r>
            <a:endParaRPr lang="ru-RU" sz="13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332656"/>
            <a:ext cx="9144000" cy="576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Одними из основных мероприятий проведенных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Управлением архивами в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году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сфере профилактики коррупции являются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75" y="4102786"/>
            <a:ext cx="2412775" cy="2412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201846"/>
            <a:ext cx="2880319" cy="21602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33" y="4166666"/>
            <a:ext cx="3046684" cy="22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3999" cy="364502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endParaRPr lang="ru-RU" sz="15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15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Начальник </a:t>
            </a:r>
            <a:r>
              <a:rPr lang="ru-RU" sz="15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Управления архивами Роман Сергеевич </a:t>
            </a:r>
            <a:r>
              <a:rPr lang="ru-RU" sz="15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Тараборин</a:t>
            </a:r>
            <a:r>
              <a:rPr lang="ru-RU" sz="15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члены </a:t>
            </a:r>
            <a:r>
              <a:rPr lang="ru-RU" sz="15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общественного совета при Управлении архивами приняли участие в расширенном заседании Общественного совета при Департаменте противодействия коррупции Свердловской </a:t>
            </a:r>
            <a:r>
              <a:rPr lang="ru-RU" sz="15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области 06.10.2023 </a:t>
            </a:r>
            <a:r>
              <a:rPr lang="ru-RU" sz="15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базе Уральского института управления — филиала </a:t>
            </a:r>
            <a:r>
              <a:rPr lang="ru-RU" sz="15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РАНХиГС</a:t>
            </a:r>
            <a:r>
              <a:rPr lang="ru-RU" sz="15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ru-RU" sz="15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Расширенное заседание позволило собрать вместе высококвалифицированных специалистов и экспертов в области противодействия коррупции, а также представителей общественности. В ходе заседания были обсуждены актуальные вопросы и проблемы, связанные с борьбой с коррупцией в Свердловской области</a:t>
            </a:r>
            <a:r>
              <a:rPr lang="ru-RU" sz="15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15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15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Важно отметить, что данное мероприятие является частью системной работы по противодействию коррупции. Общественный совет при Департаменте противодействия коррупции играет ключевую роль в формировании общественного мнения, разработке мер по профилактике и борьбе с коррупцией.</a:t>
            </a:r>
            <a:endParaRPr lang="ru-RU" sz="15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1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81" y="4236479"/>
            <a:ext cx="2605777" cy="1958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77" y="4077070"/>
            <a:ext cx="3035828" cy="2276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" y="4077072"/>
            <a:ext cx="3035828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84" y="1933094"/>
            <a:ext cx="9027415" cy="2376264"/>
          </a:xfrm>
        </p:spPr>
        <p:txBody>
          <a:bodyPr>
            <a:normAutofit fontScale="90000"/>
          </a:bodyPr>
          <a:lstStyle/>
          <a:p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Результаты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конкурса были объявлены 8 декабря 2023 года на пленарной сессии IX Антикоррупционного форума Свердловской области. Общественный совет при Управлении архивами Свердловской области получил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диплом</a:t>
            </a:r>
            <a:r>
              <a:rPr lang="en-US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 место.</a:t>
            </a:r>
            <a:b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Диплом вручили заместителю Председателя Общественного совета при Управлении архивами Свердловской области, Управляющему партнеру, адвокат у Адвокатского бюро Свердловской области "Титан"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Антону </a:t>
            </a:r>
            <a:r>
              <a:rPr lang="ru-RU" sz="1400" cap="none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Равильевичу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cap="none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Аминову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на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церемонии награждения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en-US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en-US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 в этом конкурсе подчеркнуло активное участие Общественного совета при Управлении архивами в важных общественных и антикоррупционных инициативах региона.</a:t>
            </a:r>
            <a:r>
              <a:rPr lang="ru-RU" sz="13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300" cap="none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448272" cy="1836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332656"/>
            <a:ext cx="633670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Общественный совет при Управлении архивами Свердловской области принял участие в конкурсе,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конкурсе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 общественного контроля на наиболее эффективную работу по профилактике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коррупции.</a:t>
            </a:r>
          </a:p>
          <a:p>
            <a:endParaRPr lang="ru-RU" sz="13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Общественный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Совет был представлен в номинации "Лучшая организация деятельности по профилактике коррупции среди общественных советов при органах власти Свердловской области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".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3" y="4338468"/>
            <a:ext cx="2821001" cy="2115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26" y="4306104"/>
            <a:ext cx="2842650" cy="2131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44937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59" y="188640"/>
            <a:ext cx="8940541" cy="4811332"/>
          </a:xfrm>
        </p:spPr>
        <p:txBody>
          <a:bodyPr>
            <a:noAutofit/>
          </a:bodyPr>
          <a:lstStyle/>
          <a:p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Управлением архивами во </a:t>
            </a:r>
            <a:r>
              <a:rPr lang="en-US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en-US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кварталах 2023 года проведены приемы (консультирования) по оказанию бесплатной юридической помощи гражданам по вопросам, относящимся к компетенции Управления, в том числе, касающихся профилактики коррупционных правонарушений в архивной сфере.</a:t>
            </a:r>
            <a:b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Разработана памятка «О действиях государственных гражданских служащих, замещающих должности в Управлении архивами Свердловской области, при обращении к ним в целях склонения к совершению коррупционных правонарушений».</a:t>
            </a:r>
            <a:b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Организовано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консультирование для государственных служащих, участвующих в осуществлении закупок в Управлении архивами, по разъяснениям типовых ситуаций конфликта интересов при осуществлении закупок, их предотвращения и урегулирования.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Подготовлена информация о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результатах социологических исследований уровня коррупции в Свердловской области, проведенных в 2022 году и доведена до сотрудников Управления архивами Свердловской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области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течение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 года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государственные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гражданские служащие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неоднократно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принимали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 в методических семинарах, организов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анных Департаментом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противодействия коррупции Свердловской области, по вопросам обращений граждан по фактам коррупции, предотвращения и урегулирования конфликта интересов в сфере закупок и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др.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тому же в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рамках посещенного методического семинара в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рамках IX антикоррупционного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марафона </a:t>
            </a:r>
            <a:r>
              <a:rPr lang="ru-RU" sz="1400" cap="none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государственный гражданский служащий Управления архивами награжден благодарственные письмом Департамента противодействия коррупции свердловской области.   </a:t>
            </a: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cap="none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400" cap="none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5144"/>
            <a:ext cx="3025519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46" y="4705315"/>
            <a:ext cx="2714737" cy="2036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06" y="4725144"/>
            <a:ext cx="303838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556187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установленного порядка сообщения о получении подарка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4509" y="2232696"/>
            <a:ext cx="6954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инцидентов не имеется</a:t>
            </a: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инцидентов не имеется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38999"/>
            <a:ext cx="925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организации антикоррупционной экспертизы нормативных правовых актов и их проектов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758789"/>
              </p:ext>
            </p:extLst>
          </p:nvPr>
        </p:nvGraphicFramePr>
        <p:xfrm>
          <a:off x="807903" y="3981309"/>
          <a:ext cx="7652528" cy="241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59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подготовленных проектов нормативных правовых актов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проектов нормативных правовых актов, </a:t>
                      </a:r>
                    </a:p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которых проведена антикоррупционная экспертиза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факторов, выявленных в проектах нормативных правовых актов, а также сколько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 из них исключено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нормативных правовых актов, в отношении которых проведена антикоррупционная экспертиза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28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факторов, выявленных в нормативных правовых актах, а также сколько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 из них исключено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6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70223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организации независимой антикоррупционной экспертизы нормативных правовых актов и их проектов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423422"/>
              </p:ext>
            </p:extLst>
          </p:nvPr>
        </p:nvGraphicFramePr>
        <p:xfrm>
          <a:off x="683568" y="2417406"/>
          <a:ext cx="7920880" cy="252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проектов нормативных правовых актов, в отношении которых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независимая антикоррупционная экспертиза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заключений независимых экспертов, принятых во внимание в рамках проведения указанной экспертизы в отношении проектов нормативных правовых актов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нормативных правовых актов,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которых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независимая антикоррупционная экспертиза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заключений независимых экспертов, принятых во внимание в рамках проведения указанной экспертизы в отношении нормативных правовых актов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60" y="501317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 недружественного поглощения имущества, земельных комплексов и прав собственности (</a:t>
            </a:r>
            <a:r>
              <a:rPr lang="ru-RU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рейдерство</a:t>
            </a:r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659507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уголовных дел возбужденных по данным фактам – 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уголовных дел по фактам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рейдерства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(имевших) наиболее широкий общественный резонанс и освещавшиеся в средствах массовой информации – 0.</a:t>
            </a:r>
          </a:p>
        </p:txBody>
      </p:sp>
    </p:spTree>
    <p:extLst>
      <p:ext uri="{BB962C8B-B14F-4D97-AF65-F5344CB8AC3E}">
        <p14:creationId xmlns:p14="http://schemas.microsoft.com/office/powerpoint/2010/main" val="15635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508" y="155618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ПЕРЕЧЕНЬ</a:t>
            </a:r>
            <a:br>
              <a:rPr lang="ru-RU" sz="1200" b="1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1200" b="1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целевых показателей реализации Плана мероприятий Управления архивами Свердловской области по противодействию коррупции на </a:t>
            </a:r>
            <a:r>
              <a:rPr lang="ru-RU" sz="1200" b="1" kern="150" dirty="0" smtClean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2023 </a:t>
            </a:r>
            <a:r>
              <a:rPr lang="ru-RU" sz="1200" b="1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год</a:t>
            </a:r>
            <a:endParaRPr lang="ru-RU" sz="12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8689"/>
              </p:ext>
            </p:extLst>
          </p:nvPr>
        </p:nvGraphicFramePr>
        <p:xfrm>
          <a:off x="251520" y="2202518"/>
          <a:ext cx="8712968" cy="326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9514238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313643252"/>
                    </a:ext>
                  </a:extLst>
                </a:gridCol>
                <a:gridCol w="809241">
                  <a:extLst>
                    <a:ext uri="{9D8B030D-6E8A-4147-A177-3AD203B41FA5}">
                      <a16:colId xmlns:a16="http://schemas.microsoft.com/office/drawing/2014/main" val="1024802719"/>
                    </a:ext>
                  </a:extLst>
                </a:gridCol>
                <a:gridCol w="918951">
                  <a:extLst>
                    <a:ext uri="{9D8B030D-6E8A-4147-A177-3AD203B41FA5}">
                      <a16:colId xmlns:a16="http://schemas.microsoft.com/office/drawing/2014/main" val="4091588508"/>
                    </a:ext>
                  </a:extLst>
                </a:gridCol>
              </a:tblGrid>
              <a:tr h="326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Номер строки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Наименование целевого показателя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Единица измерения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Значение </a:t>
                      </a:r>
                      <a:r>
                        <a:rPr lang="ru-RU" sz="800" kern="150" dirty="0" smtClean="0">
                          <a:effectLst/>
                        </a:rPr>
                        <a:t>ц/п</a:t>
                      </a:r>
                      <a:r>
                        <a:rPr lang="ru-RU" sz="800" kern="150" baseline="0" dirty="0" smtClean="0">
                          <a:effectLst/>
                        </a:rPr>
                        <a:t> </a:t>
                      </a:r>
                      <a:r>
                        <a:rPr lang="ru-RU" sz="800" kern="150" dirty="0" smtClean="0">
                          <a:effectLst/>
                        </a:rPr>
                        <a:t>на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2022 год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5664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69660"/>
              </p:ext>
            </p:extLst>
          </p:nvPr>
        </p:nvGraphicFramePr>
        <p:xfrm>
          <a:off x="251521" y="2563100"/>
          <a:ext cx="8712968" cy="3891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4232373486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681722219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23062553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884970347"/>
                    </a:ext>
                  </a:extLst>
                </a:gridCol>
              </a:tblGrid>
              <a:tr h="143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2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3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5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1871572596"/>
                  </a:ext>
                </a:extLst>
              </a:tr>
              <a:tr h="5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1.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Доля заседаний Комиссии по соблюдению требований к служебному поведению государственных гражданских служащих Свердловской области и урегулированию конфликта интересов в Управлении архивами Свердловской области (далее – Комиссия), информация о которых размещена на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официальном сайте Управлении архивами Свердловской области в сети «Интернет», от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общего количества проведенных заседаний Комиссии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процентов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948851760"/>
                  </a:ext>
                </a:extLst>
              </a:tr>
              <a:tr h="733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2.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Доля государственных гражданских служащих Свердловской области, замещающих должности государственной гражданской службы Свердловской области в Управлении архивами Свердловской области (далее – гражданские служащие Управления), обязанных представлять сведения о доходах, расходах, об имуществе и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обязательствах имущественного характера (далее – сведения о доходах) и представивших сведения о доходах не позднее 30 апреля года, следующего за отчетным годом, от общего количества гражданских служащих Управления, обязанных представлять сведения о доходах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271935604"/>
                  </a:ext>
                </a:extLst>
              </a:tr>
              <a:tr h="638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3.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гражданских служащих Управления, обязанных представлять сведения о доходах, в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отношении которых представленные ими сведения о доходах размещены на официальном сайте Управлении архивами Свердловской области в сети «Интернет», от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общего количества гражданских служащих Управления, обязанных представлять сведения о доходах, подлежащие размещению на официальном сайте Управлении архивами Свердловской области в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сети «Интернет»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2344358997"/>
                  </a:ext>
                </a:extLst>
              </a:tr>
              <a:tr h="42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4.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руководителей подведомственных Управлению архивами учреждений, представивших сведения о доходах, об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имуществе и обязательствах имущественного характера, от общего количества руководителей подведомственных организаций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1644903372"/>
                  </a:ext>
                </a:extLst>
              </a:tr>
              <a:tr h="436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5.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руководителей подведомственных организаций, в отношении которых опубликованы сведения о доходах, об имуществе и обязательствах имущественного характера, от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общего количества руководителей подведомственных организаций, представивших сведения о доходах, об имуществе и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обязательствах имущественного характера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100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3235126836"/>
                  </a:ext>
                </a:extLst>
              </a:tr>
              <a:tr h="286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6.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обращений граждан (сообщений) о фактах коррупции или коррупционных проявлениях от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общего количества обращений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процентов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784347356"/>
                  </a:ext>
                </a:extLst>
              </a:tr>
              <a:tr h="286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7.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обращений о коррупционных проявлениях, факты которых подтвердились, от общего количества поступивших обращений (сообщений) о коррупции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2485686023"/>
                  </a:ext>
                </a:extLst>
              </a:tr>
              <a:tr h="42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8.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проектов нормативных правовых актов Управлении архивами Свердловской области, в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отношении которых проводилась антикоррупционная экспертиза, от общего количества подготовленных проектов нормативных правовых актов Управлении архивами Свердловской области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100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386036822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5812" y="644544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Итого: за </a:t>
            </a:r>
            <a:r>
              <a:rPr lang="ru-RU" dirty="0" smtClean="0"/>
              <a:t>2023 </a:t>
            </a:r>
            <a:r>
              <a:rPr lang="ru-RU" dirty="0"/>
              <a:t>год - из 8 целевых показателей в полном объеме достигнуто </a:t>
            </a:r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7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420938"/>
            <a:ext cx="7772400" cy="2087562"/>
          </a:xfrm>
        </p:spPr>
        <p:txBody>
          <a:bodyPr rtlCol="0">
            <a:noAutofit/>
          </a:bodyPr>
          <a:lstStyle/>
          <a:p>
            <a:pPr marL="1588" indent="-1588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1A3F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07904" y="764599"/>
            <a:ext cx="8532440" cy="792164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AutoShape 2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4" name="AutoShape 4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862840"/>
              </p:ext>
            </p:extLst>
          </p:nvPr>
        </p:nvGraphicFramePr>
        <p:xfrm>
          <a:off x="155576" y="2708920"/>
          <a:ext cx="6967284" cy="360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0375" y="1858401"/>
            <a:ext cx="78560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algn="ctr" eaLnBrk="1" hangingPunct="1"/>
            <a:r>
              <a:rPr lang="ru-RU" sz="19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br>
              <a:rPr lang="ru-RU" sz="19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(численность государственных гражданских </a:t>
            </a:r>
            <a:r>
              <a:rPr lang="ru-RU" sz="19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служащих)</a:t>
            </a:r>
            <a:endParaRPr lang="ru-RU" altLang="ru-RU" sz="19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946275"/>
            <a:ext cx="2555886" cy="3015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143" y="1556187"/>
            <a:ext cx="6912768" cy="1223590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государственных гражданских служащих, подающих сведения о своих доходах, имуществе, обязательствах имущественного характера</a:t>
            </a:r>
            <a:endParaRPr lang="ru-RU" sz="2000" b="1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64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308372"/>
              </p:ext>
            </p:extLst>
          </p:nvPr>
        </p:nvGraphicFramePr>
        <p:xfrm>
          <a:off x="355504" y="2779777"/>
          <a:ext cx="7888904" cy="334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612465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 в 2023 году фактическая численность служащих, подающий сведения, на 31.12.2023 составляет 18 человек без учета уволившегося служащего 29.09.2023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800" y="1772662"/>
            <a:ext cx="979911" cy="10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64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5736" y="1660786"/>
            <a:ext cx="76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государственных гражданских служащих по профилактике коррупционных правонарушений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741871"/>
              </p:ext>
            </p:extLst>
          </p:nvPr>
        </p:nvGraphicFramePr>
        <p:xfrm>
          <a:off x="251520" y="2788923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769" y="3645024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64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5272" y="1641716"/>
            <a:ext cx="86409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Сведения о проверках достоверности и полноты сведений о доходах, об имуществе и обязательствах имущественного характера, впервые поступивших на государственную гражданскую службу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90692"/>
              </p:ext>
            </p:extLst>
          </p:nvPr>
        </p:nvGraphicFramePr>
        <p:xfrm>
          <a:off x="1043608" y="2556917"/>
          <a:ext cx="7524727" cy="214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047">
                  <a:extLst>
                    <a:ext uri="{9D8B030D-6E8A-4147-A177-3AD203B41FA5}">
                      <a16:colId xmlns:a16="http://schemas.microsoft.com/office/drawing/2014/main" val="4266023905"/>
                    </a:ext>
                  </a:extLst>
                </a:gridCol>
                <a:gridCol w="931201">
                  <a:extLst>
                    <a:ext uri="{9D8B030D-6E8A-4147-A177-3AD203B41FA5}">
                      <a16:colId xmlns:a16="http://schemas.microsoft.com/office/drawing/2014/main" val="1751266520"/>
                    </a:ext>
                  </a:extLst>
                </a:gridCol>
                <a:gridCol w="877479">
                  <a:extLst>
                    <a:ext uri="{9D8B030D-6E8A-4147-A177-3AD203B41FA5}">
                      <a16:colId xmlns:a16="http://schemas.microsoft.com/office/drawing/2014/main" val="4055026929"/>
                    </a:ext>
                  </a:extLst>
                </a:gridCol>
              </a:tblGrid>
              <a:tr h="32949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2022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2023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968073"/>
                  </a:ext>
                </a:extLst>
              </a:tr>
              <a:tr h="6456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граждан, претендующих на замещение должностей государственной/муниципальной службы, сведения которых были проанализированы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207430"/>
                  </a:ext>
                </a:extLst>
              </a:tr>
              <a:tr h="5144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граждан, в отношении которых установлены факты представления недостоверных и (или) неполных сведений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759134"/>
                  </a:ext>
                </a:extLst>
              </a:tr>
              <a:tr h="6595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граждан, которым отказано в замещении должностей государственной/муниципальной службы по результатам указанных проверок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30442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5760" y="4813351"/>
            <a:ext cx="9036495" cy="7848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Количество государственных гражданских служащих, предоставленные которыми сведения о доходах, расходах, об имуществе и обязательствах имущественного характера были проанализированы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760" y="5734966"/>
            <a:ext cx="9036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2022 году за отчетный период 2021 года проанализированы сведения по 16 госслужащим</a:t>
            </a:r>
            <a:r>
              <a:rPr lang="en-US" sz="1400" dirty="0" smtClean="0"/>
              <a:t>;</a:t>
            </a:r>
          </a:p>
          <a:p>
            <a:pPr algn="just"/>
            <a:r>
              <a:rPr lang="ru-RU" sz="1400" dirty="0" smtClean="0"/>
              <a:t>в 2023 году за отчетный период 2022 </a:t>
            </a:r>
            <a:r>
              <a:rPr lang="ru-RU" sz="1400" dirty="0"/>
              <a:t>года проанализированы сведения по </a:t>
            </a:r>
            <a:r>
              <a:rPr lang="ru-RU" sz="1400" dirty="0" smtClean="0"/>
              <a:t>19 госслужащим с учетом уволившегося 29.09.2023</a:t>
            </a:r>
            <a:r>
              <a:rPr lang="en-US" sz="1400" dirty="0"/>
              <a:t>.</a:t>
            </a:r>
            <a:endParaRPr lang="ru-RU" sz="1400" dirty="0"/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38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55618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проверках достоверности и полноты сведений о доходах, об имуществе и обязательствах имущественного характера, представляемых государственными гражданскими служащими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92997"/>
              </p:ext>
            </p:extLst>
          </p:nvPr>
        </p:nvGraphicFramePr>
        <p:xfrm>
          <a:off x="552136" y="2376558"/>
          <a:ext cx="8064896" cy="184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14686183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6953678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97798587"/>
                    </a:ext>
                  </a:extLst>
                </a:gridCol>
              </a:tblGrid>
              <a:tr h="2876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</a:t>
                      </a:r>
                      <a:r>
                        <a:rPr lang="en-US" sz="1200" kern="1200" dirty="0" smtClean="0"/>
                        <a:t>2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</a:t>
                      </a:r>
                      <a:r>
                        <a:rPr lang="en-US" sz="1200" kern="1200" dirty="0" smtClean="0"/>
                        <a:t>3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252842"/>
                  </a:ext>
                </a:extLst>
              </a:tr>
              <a:tr h="415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в отношении которых установлены факты представления недостоверных и (или) неполных сведений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69903"/>
                  </a:ext>
                </a:extLst>
              </a:tr>
              <a:tr h="58176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в отношении которых принято решение о представлении материалов проверки в соответствующую комиссию по соблюдению требований к служебному поведению федеральных государственных служащих и урегулированию конфликта интересов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255909"/>
                  </a:ext>
                </a:extLst>
              </a:tr>
              <a:tr h="415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дисциплинарной ответственности по результатам указанных проверок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2461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4287545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Уведомления государственных гражданских служащих о возникновении (возможном возникновении) у них конфликта интересов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12897"/>
              </p:ext>
            </p:extLst>
          </p:nvPr>
        </p:nvGraphicFramePr>
        <p:xfrm>
          <a:off x="552136" y="4941168"/>
          <a:ext cx="8064896" cy="177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14686183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6953678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97798587"/>
                    </a:ext>
                  </a:extLst>
                </a:gridCol>
              </a:tblGrid>
              <a:tr h="32665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</a:t>
                      </a:r>
                      <a:r>
                        <a:rPr lang="en-US" sz="1200" kern="1200" dirty="0" smtClean="0"/>
                        <a:t>2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</a:t>
                      </a:r>
                      <a:r>
                        <a:rPr lang="en-US" sz="1200" kern="1200" dirty="0" smtClean="0"/>
                        <a:t>3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252842"/>
                  </a:ext>
                </a:extLst>
              </a:tr>
              <a:tr h="47125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поступивших уведомлений служащих  о возникновении у них конфликта интересов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69903"/>
                  </a:ext>
                </a:extLst>
              </a:tr>
              <a:tr h="51004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уведомивших о возникновении или возможном возникновении у них конфликта интересов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255909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которыми (в отношении которых) были приняты меры по предотвращению/урегулированию конфликта интересов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2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58020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проверках соблюдения государственными гражданскими служащими  установленных ограничений и запретов, а также требований о предотвращении или урегулировании конфликта интересов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074803"/>
              </p:ext>
            </p:extLst>
          </p:nvPr>
        </p:nvGraphicFramePr>
        <p:xfrm>
          <a:off x="1155917" y="2411200"/>
          <a:ext cx="6976182" cy="168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7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указанных проверок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в отношении которых установлены факты несоблюдения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дисциплинарной ответственности,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уволенных по результатам проверок фактов несоблюдения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8372" y="4187352"/>
            <a:ext cx="893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уведомлении  государственными гражданскими служащими представителя нанимателя об иной оплачиваемой работе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86578"/>
              </p:ext>
            </p:extLst>
          </p:nvPr>
        </p:nvGraphicFramePr>
        <p:xfrm>
          <a:off x="1155916" y="4772127"/>
          <a:ext cx="6976182" cy="204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688">
                  <a:extLst>
                    <a:ext uri="{9D8B030D-6E8A-4147-A177-3AD203B41FA5}">
                      <a16:colId xmlns:a16="http://schemas.microsoft.com/office/drawing/2014/main" val="1448986176"/>
                    </a:ext>
                  </a:extLst>
                </a:gridCol>
                <a:gridCol w="987256">
                  <a:extLst>
                    <a:ext uri="{9D8B030D-6E8A-4147-A177-3AD203B41FA5}">
                      <a16:colId xmlns:a16="http://schemas.microsoft.com/office/drawing/2014/main" val="1653628384"/>
                    </a:ext>
                  </a:extLst>
                </a:gridCol>
                <a:gridCol w="1016238">
                  <a:extLst>
                    <a:ext uri="{9D8B030D-6E8A-4147-A177-3AD203B41FA5}">
                      <a16:colId xmlns:a16="http://schemas.microsoft.com/office/drawing/2014/main" val="2307954200"/>
                    </a:ext>
                  </a:extLst>
                </a:gridCol>
              </a:tblGrid>
              <a:tr h="3033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4074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которые уведомили об иной оплачиваемой работе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3535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не уведомивших (несвоевременно уведомивших) при фактическом выполнении иной оплачиваемой деятельности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31509"/>
                  </a:ext>
                </a:extLst>
              </a:tr>
              <a:tr h="62292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привлеченных к дисциплинарной ответственности за нарушение порядка уведомления, либо не уведомивших представителя нанимателя об иной оплачиваемой работе, а также сколько из них уволено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330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14969"/>
              </p:ext>
            </p:extLst>
          </p:nvPr>
        </p:nvGraphicFramePr>
        <p:xfrm>
          <a:off x="539552" y="2530779"/>
          <a:ext cx="8136904" cy="201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5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обращений от граждан и организаций о коррупционных правонарушениях  служащих,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число рассмотренных обращений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указанного количества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привлеченных к дисциплинарной ответственности по результатам рассмотрения указанных обращений,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сколько из них уволено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возбужденных уголовных дел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рассмотрения указанных обращений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60" y="159962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проверке обращений </a:t>
            </a:r>
            <a:b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коррупционных правонарушениях государственных гражданских служащих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7056" y="458409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ответственности государственных гражданских служащих </a:t>
            </a:r>
            <a:b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совершение коррупционных правонарушений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625621"/>
              </p:ext>
            </p:extLst>
          </p:nvPr>
        </p:nvGraphicFramePr>
        <p:xfrm>
          <a:off x="556696" y="5271865"/>
          <a:ext cx="8131192" cy="1061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4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66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юридической ответственности за совершение коррупционных правонарушений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ответственности с наказанием в виде штрафа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1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5516" y="1646651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комиссии по соблюдению требований к служебному поведению государственных гражданских служащих Управления архивами Свердловской области и директоров подведомственных Управлению архивами Свердловской области учреждений и урегулированию конфликта интересов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301641"/>
              </p:ext>
            </p:extLst>
          </p:nvPr>
        </p:nvGraphicFramePr>
        <p:xfrm>
          <a:off x="1007604" y="2662314"/>
          <a:ext cx="7272808" cy="996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2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6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имеющихся комиссий по соблюдению требований к служебному поведению и урегулированию конфликта интересов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9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заседаний комиссий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3508" y="3749457"/>
            <a:ext cx="88569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25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.12.202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проведено заседании комиссии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котором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одобрена Карта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коррупционных рисков Управления архивами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 по их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минимизации 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предложения о внесении изменений в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Перечень должностей с коррупционными рисками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связи с изменением структуры Управления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архивами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сведению информация об отсутствии необходимости внесения изменения в приказ Управления архивами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14.12.2022 № 27-01-33/227 «Об утверждении Перечня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коррупционно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-опасных функций Управления архивами Свердловской области»;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принята к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сведению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соблюдении государственными гражданскими служащими Управления архивами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требований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служебному поведению и о поступивших уведомлениях в соответствии со статьей 12 Федерального закона от 25 декабря 2008 года № 273-ФЗ «О противодействии коррупции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!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Подробнее о проведенных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заседаниях можно ознакомится на официальном сайте Управления архивами по ссылке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://uprarchives.midural.ru/article/show/id/10055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3113</TotalTime>
  <Words>1707</Words>
  <Application>Microsoft Office PowerPoint</Application>
  <PresentationFormat>Экран (4:3)</PresentationFormat>
  <Paragraphs>268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SimSun</vt:lpstr>
      <vt:lpstr>Arial</vt:lpstr>
      <vt:lpstr>Calibri</vt:lpstr>
      <vt:lpstr>Century Gothic</vt:lpstr>
      <vt:lpstr>Liberation Serif</vt:lpstr>
      <vt:lpstr>Mangal</vt:lpstr>
      <vt:lpstr>Times New Roman</vt:lpstr>
      <vt:lpstr>Wingdings</vt:lpstr>
      <vt:lpstr>Wingdings 3</vt:lpstr>
      <vt:lpstr>Сектор</vt:lpstr>
      <vt:lpstr> Отчет  о выполнении плана мероприятий по противодействию коррупции  в Управлении архивами Свердловской области за 2023 год</vt:lpstr>
      <vt:lpstr>  </vt:lpstr>
      <vt:lpstr>Общая численность государственных гражданских служащих, подающих сведения о своих доходах, имуществе, обязательствах имущественного характера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конкурса были объявлены 8 декабря 2023 года на пленарной сессии IX Антикоррупционного форума Свердловской области. Общественный совет при Управлении архивами Свердловской области получил диплом  за 3 место.  Диплом вручили заместителю Председателя Общественного совета при Управлении архивами Свердловской области, Управляющему партнеру, адвокат у Адвокатского бюро Свердловской области "Титан" – Антону Равильевичу Аминову       на церемонии награждения.  Участие в этом конкурсе подчеркнуло активное участие Общественного совета при Управлении архивами в важных общественных и антикоррупционных инициативах региона. </vt:lpstr>
      <vt:lpstr>Управлением архивами во II и IV кварталах 2023 года проведены приемы (консультирования) по оказанию бесплатной юридической помощи гражданам по вопросам, относящимся к компетенции Управления, в том числе, касающихся профилактики коррупционных правонарушений в архивной сфере.  Разработана памятка «О действиях государственных гражданских служащих, замещающих должности в Управлении архивами Свердловской области, при обращении к ним в целях склонения к совершению коррупционных правонарушений».  Организовано консультирование для государственных служащих, участвующих в осуществлении закупок в Управлении архивами, по разъяснениям типовых ситуаций конфликта интересов при осуществлении закупок, их предотвращения и урегулирования.  Подготовлена информация о результатах социологических исследований уровня коррупции в Свердловской области, проведенных в 2022 году и доведена до сотрудников Управления архивами Свердловской области   В течение 2023 года государственные гражданские служащие неоднократно принимали участие в методических семинарах, организованных Департаментом противодействия коррупции Свердловской области, по вопросам обращений граждан по фактам коррупции, предотвращения и урегулирования конфликта интересов в сфере закупок и др. К тому же в рамках посещенного методического семинара в рамках IX антикоррупционного марафона государственный гражданский служащий Управления архивами награжден благодарственные письмом Департамента противодействия коррупции свердловской области.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Прытков Данил Дмитриевич</dc:creator>
  <cp:lastModifiedBy>Цывилько Кристина Юрьевна</cp:lastModifiedBy>
  <cp:revision>327</cp:revision>
  <cp:lastPrinted>2020-02-27T12:00:15Z</cp:lastPrinted>
  <dcterms:created xsi:type="dcterms:W3CDTF">2017-09-20T10:53:09Z</dcterms:created>
  <dcterms:modified xsi:type="dcterms:W3CDTF">2024-01-19T10:45:06Z</dcterms:modified>
</cp:coreProperties>
</file>