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Лист1!$A$2:$A$4</c:f>
              <c:strCache>
                <c:ptCount val="2"/>
                <c:pt idx="0">
                  <c:v>Штатная 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29</c:v>
                </c:pt>
                <c:pt idx="1">
                  <c:v>28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Лист1!$A$2:$A$4</c:f>
              <c:strCache>
                <c:ptCount val="2"/>
                <c:pt idx="0">
                  <c:v>Штатная 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29</c:v>
                </c:pt>
                <c:pt idx="1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5975256"/>
        <c:axId val="495974472"/>
      </c:barChart>
      <c:catAx>
        <c:axId val="495975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95974472"/>
        <c:crosses val="autoZero"/>
        <c:auto val="1"/>
        <c:lblAlgn val="ctr"/>
        <c:lblOffset val="100"/>
        <c:noMultiLvlLbl val="0"/>
      </c:catAx>
      <c:valAx>
        <c:axId val="495974472"/>
        <c:scaling>
          <c:orientation val="minMax"/>
          <c:min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959752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74474127338704E-2"/>
          <c:y val="4.0726309005220583E-2"/>
          <c:w val="0.8231308998061605"/>
          <c:h val="0.6522826823185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3"/>
                <c:pt idx="0">
                  <c:v>Штатная</c:v>
                </c:pt>
                <c:pt idx="1">
                  <c:v>Фактическая</c:v>
                </c:pt>
                <c:pt idx="2">
                  <c:v>Не представили данные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</c:v>
                </c:pt>
                <c:pt idx="1">
                  <c:v>19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3"/>
                <c:pt idx="0">
                  <c:v>Штатная</c:v>
                </c:pt>
                <c:pt idx="1">
                  <c:v>Фактическая</c:v>
                </c:pt>
                <c:pt idx="2">
                  <c:v>Не представили данные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18</c:v>
                </c:pt>
                <c:pt idx="1">
                  <c:v>19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4237168"/>
        <c:axId val="504237560"/>
      </c:barChart>
      <c:catAx>
        <c:axId val="504237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04237560"/>
        <c:crosses val="autoZero"/>
        <c:auto val="1"/>
        <c:lblAlgn val="ctr"/>
        <c:lblOffset val="100"/>
        <c:noMultiLvlLbl val="0"/>
      </c:catAx>
      <c:valAx>
        <c:axId val="504237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042371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Штатная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Штатная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7288776"/>
        <c:axId val="507293872"/>
      </c:barChart>
      <c:catAx>
        <c:axId val="507288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07293872"/>
        <c:crosses val="autoZero"/>
        <c:auto val="1"/>
        <c:lblAlgn val="ctr"/>
        <c:lblOffset val="100"/>
        <c:noMultiLvlLbl val="0"/>
      </c:catAx>
      <c:valAx>
        <c:axId val="507293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072887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Коллегии</c:v>
                </c:pt>
                <c:pt idx="1">
                  <c:v>Конференции, круглый стол, семинары</c:v>
                </c:pt>
                <c:pt idx="2">
                  <c:v>Подготовка памяток </c:v>
                </c:pt>
                <c:pt idx="3">
                  <c:v>Консультации </c:v>
                </c:pt>
                <c:pt idx="4">
                  <c:v>Иные формы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Коллегии</c:v>
                </c:pt>
                <c:pt idx="1">
                  <c:v>Конференции, круглый стол, семинары</c:v>
                </c:pt>
                <c:pt idx="2">
                  <c:v>Подготовка памяток </c:v>
                </c:pt>
                <c:pt idx="3">
                  <c:v>Консультации </c:v>
                </c:pt>
                <c:pt idx="4">
                  <c:v>Иные формы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1</c:v>
                </c:pt>
                <c:pt idx="4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3902344"/>
        <c:axId val="653904304"/>
      </c:barChart>
      <c:catAx>
        <c:axId val="653902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53904304"/>
        <c:crosses val="autoZero"/>
        <c:auto val="1"/>
        <c:lblAlgn val="ctr"/>
        <c:lblOffset val="100"/>
        <c:noMultiLvlLbl val="0"/>
      </c:catAx>
      <c:valAx>
        <c:axId val="653904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539023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5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571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625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3304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926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6438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695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176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914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23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17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09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96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323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24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239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995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2F92CCD-5A13-4848-8B26-108B8F60650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869CD7C-4826-480C-AB0C-01E7FF3B6E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81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8272" y="2447517"/>
            <a:ext cx="9739949" cy="1507067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</a:t>
            </a:r>
            <a:br>
              <a:rPr 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выполнении в </a:t>
            </a:r>
            <a:r>
              <a:rPr lang="ru-RU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 </a:t>
            </a:r>
            <a:r>
              <a:rPr 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противодействия коррупции </a:t>
            </a:r>
            <a:br>
              <a:rPr 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Управлении архивами Свердловской области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543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9966" y="238889"/>
            <a:ext cx="8534400" cy="1507067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уведомлении  государственными гражданскими служащими представителя нанимателя об иной оплачиваемой работе</a:t>
            </a:r>
            <a:endParaRPr lang="ru-RU" sz="2600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5137798"/>
              </p:ext>
            </p:extLst>
          </p:nvPr>
        </p:nvGraphicFramePr>
        <p:xfrm>
          <a:off x="2196200" y="1990507"/>
          <a:ext cx="8352928" cy="4595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  <a:gridCol w="1368152"/>
                <a:gridCol w="1296144"/>
              </a:tblGrid>
              <a:tr h="104411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411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которые уведомили об иной оплачиваемой работе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411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не уведомивших (несвоевременно уведомивших) при фактическом выполнении иной оплачиваемой деятельности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411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</a:t>
                      </a:r>
                    </a:p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привлеченных к дисциплинарной ответственности за нарушение порядка уведомления, либо не уведомивших представителя нанимателя об иной оплачиваемой работе, а также сколько из них уволено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017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5899" y="168551"/>
            <a:ext cx="9261646" cy="1507067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проверке обращений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коррупционных правонарушениях государственных гражданских служащих</a:t>
            </a:r>
            <a:endParaRPr lang="ru-RU" sz="2600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5409444"/>
              </p:ext>
            </p:extLst>
          </p:nvPr>
        </p:nvGraphicFramePr>
        <p:xfrm>
          <a:off x="2216183" y="1892036"/>
          <a:ext cx="8352928" cy="4591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7375"/>
                <a:gridCol w="1586855"/>
                <a:gridCol w="1538698"/>
              </a:tblGrid>
              <a:tr h="96970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8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8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6421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обращений от граждан и организаций о коррупционных правонарушениях  служащих,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также число рассмотренных обращений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указанного количества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3288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привлеченных к дисциплинарной ответственности по результатам рассмотрения указанных обращений,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также сколько из них уволено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6970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возбужденных уголовных дел 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результатам рассмотрения указанных обращений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203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0988" y="140417"/>
            <a:ext cx="10232317" cy="150706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соблюдению требований к служебному поведению и урегулированию конфликта интересов</a:t>
            </a:r>
            <a:endParaRPr lang="ru-RU" sz="2400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408533"/>
              </p:ext>
            </p:extLst>
          </p:nvPr>
        </p:nvGraphicFramePr>
        <p:xfrm>
          <a:off x="2011650" y="1647484"/>
          <a:ext cx="8707931" cy="4823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3442"/>
                <a:gridCol w="1454772"/>
                <a:gridCol w="1549717"/>
              </a:tblGrid>
              <a:tr h="7809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8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8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49991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имеющихся комиссий по соблюдению требований к служебному поведению и урегулированию конфликта интересов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0918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проведенных заседаний комиссий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49991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 (граждан, ранее замещавших должности служащих), в отношении которых комиссиями  рассмотрены материалы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0918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выявленных комиссиями нарушений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0918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привлеченных к дисциплинарной ответственности по результатам заседаний комиссий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2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42" y="590580"/>
            <a:ext cx="11451101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ответственности государственных гражданских служащих </a:t>
            </a:r>
            <a:b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совершение коррупционных правонарушений</a:t>
            </a:r>
            <a:endParaRPr lang="ru-RU" dirty="0"/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5605940"/>
              </p:ext>
            </p:extLst>
          </p:nvPr>
        </p:nvGraphicFramePr>
        <p:xfrm>
          <a:off x="1956229" y="2757268"/>
          <a:ext cx="8720328" cy="3482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7298"/>
                <a:gridCol w="1610333"/>
                <a:gridCol w="1652697"/>
              </a:tblGrid>
              <a:tr h="116096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32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32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32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6096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юридической ответственности за совершение коррупционных правонарушений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6096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ответственности с наказанием в виде штрафа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550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774" y="351430"/>
            <a:ext cx="11432345" cy="1507067"/>
          </a:xfrm>
        </p:spPr>
        <p:txBody>
          <a:bodyPr>
            <a:noAutofit/>
          </a:bodyPr>
          <a:lstStyle/>
          <a:p>
            <a:pPr algn="ctr"/>
            <a:r>
              <a:rPr lang="ru-RU" sz="3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увольнении </a:t>
            </a:r>
            <a:r>
              <a:rPr lang="ru-RU" sz="3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служащих в связи</a:t>
            </a:r>
            <a:b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утратой доверия</a:t>
            </a:r>
            <a:endParaRPr lang="ru-RU" sz="3400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967901"/>
              </p:ext>
            </p:extLst>
          </p:nvPr>
        </p:nvGraphicFramePr>
        <p:xfrm>
          <a:off x="1661629" y="2321169"/>
          <a:ext cx="8931344" cy="3250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8966"/>
                <a:gridCol w="2254514"/>
                <a:gridCol w="1847864"/>
              </a:tblGrid>
              <a:tr h="63887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32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32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32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1181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уволенных за совершение коррупционных проступков, правонарушений, несоблюдение требований к служебному поведению и (или) требований об урегулировании конфликта интересов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76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2174" y="182618"/>
            <a:ext cx="10499603" cy="150706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рассмотрении уведомлений государственных гражданских служащих о фактах обращений в целях склонения их к совершению коррупционных правонарушений</a:t>
            </a:r>
            <a:endParaRPr lang="ru-RU" sz="2800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0857773"/>
              </p:ext>
            </p:extLst>
          </p:nvPr>
        </p:nvGraphicFramePr>
        <p:xfrm>
          <a:off x="1842840" y="1888694"/>
          <a:ext cx="8568951" cy="472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7"/>
                <a:gridCol w="1584176"/>
                <a:gridCol w="1512168"/>
              </a:tblGrid>
              <a:tr h="91374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25541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уведомлений  служащих о фактах обращений в целях склонения их к совершению коррупционных правонарушений, а также число рассмотренных уведомлений из указанного количества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3745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по результатам рассмотрения</a:t>
                      </a:r>
                    </a:p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указанных уведомлений направлено материалов в правоохранительные органы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3745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по результатам рассмотрения указанных уведомлений возбуждено уголовных дел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3745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по результатам рассмотрения указанных уведомлений привлечено к уголовной ответственности лиц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630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4225" y="196948"/>
            <a:ext cx="9683678" cy="1507067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проведенных мероприятий антикоррупционной направленности</a:t>
            </a:r>
            <a:endParaRPr lang="ru-RU" sz="3000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4557750"/>
              </p:ext>
            </p:extLst>
          </p:nvPr>
        </p:nvGraphicFramePr>
        <p:xfrm>
          <a:off x="1729667" y="1899140"/>
          <a:ext cx="9172794" cy="388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4223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889" y="112279"/>
            <a:ext cx="11202988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взаимодействии власти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институтами гражданского общества</a:t>
            </a:r>
            <a:b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(Количество проведенных мероприятий)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5278842"/>
              </p:ext>
            </p:extLst>
          </p:nvPr>
        </p:nvGraphicFramePr>
        <p:xfrm>
          <a:off x="1969448" y="1907772"/>
          <a:ext cx="8496945" cy="4060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2160240"/>
                <a:gridCol w="1944217"/>
              </a:tblGrid>
              <a:tr h="65175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мероприятия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5951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Конференция, круглый стол, научно-практический семинар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74854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Заседания по вопросам антикоррупционной направленности общественного совета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74854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Заседания рабочих групп по вопросам профилактики и противодействия коррупции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09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8103" y="178568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взаимодействии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общероссийскими средствами массовой информации</a:t>
            </a:r>
            <a:endParaRPr lang="ru-RU" dirty="0"/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3668586"/>
              </p:ext>
            </p:extLst>
          </p:nvPr>
        </p:nvGraphicFramePr>
        <p:xfrm>
          <a:off x="1849534" y="1966422"/>
          <a:ext cx="8712969" cy="4194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6586"/>
                <a:gridCol w="1872208"/>
                <a:gridCol w="1584175"/>
              </a:tblGrid>
              <a:tr h="132014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выступлений антикоррупционной направленности официальных представителей органа исполнительной власти в общероссийских (региональных) средствах массовой информации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программ,</a:t>
                      </a:r>
                    </a:p>
                    <a:p>
                      <a:pPr algn="l"/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фильмов, печатных изданий, сетевых изданий антикоррупционной направленности, созданных при поддержке органов государственной власти субъекта Российской Федерации, органов местного самоуправления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405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2685" y="303259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исполнении установленного порядка сообщения о получении подарка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34145" y="2801035"/>
            <a:ext cx="695498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2019 – инцидентов не имеется</a:t>
            </a:r>
          </a:p>
          <a:p>
            <a:pPr algn="ctr"/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2020 – инцидентов не имеется</a:t>
            </a:r>
            <a:endParaRPr lang="ru-RU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26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4034" y="210754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сведения</a:t>
            </a:r>
            <a:b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(численность государственных гражданских служащих)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7147780"/>
              </p:ext>
            </p:extLst>
          </p:nvPr>
        </p:nvGraphicFramePr>
        <p:xfrm>
          <a:off x="1138825" y="2295111"/>
          <a:ext cx="7962972" cy="3908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8092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455" y="289405"/>
            <a:ext cx="11305309" cy="113761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организации антикоррупционной экспертизы нормативных правовых актов и их проектов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0388469"/>
              </p:ext>
            </p:extLst>
          </p:nvPr>
        </p:nvGraphicFramePr>
        <p:xfrm>
          <a:off x="1858646" y="1731250"/>
          <a:ext cx="8568954" cy="4881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9"/>
                <a:gridCol w="1584176"/>
                <a:gridCol w="1512169"/>
              </a:tblGrid>
              <a:tr h="80409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количество подготовленных проектов нормативных правовых актов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проектов нормативных правовых актов, </a:t>
                      </a:r>
                    </a:p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отношении которых проведена антикоррупционная экспертиза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600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факторов, выявленных в проектах нормативных правовых актов, а также сколько </a:t>
                      </a:r>
                      <a:r>
                        <a:rPr lang="ru-RU" sz="1600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 из них исключено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нормативных правовых актов, в отношении которых проведена антикоррупционная экспертиза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600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факторов, выявленных в нормативных правовых актах, а также сколько </a:t>
                      </a:r>
                      <a:r>
                        <a:rPr lang="ru-RU" sz="1600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 из них исключено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2446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8764" y="289404"/>
            <a:ext cx="11568545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организации независимой антикоррупционной экспертизы нормативных правовых актов и их проектов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7250486"/>
              </p:ext>
            </p:extLst>
          </p:nvPr>
        </p:nvGraphicFramePr>
        <p:xfrm>
          <a:off x="1962556" y="2074526"/>
          <a:ext cx="8640960" cy="4183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  <a:gridCol w="1872208"/>
                <a:gridCol w="1656184"/>
              </a:tblGrid>
              <a:tr h="64807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4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34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проектов нормативных правовых актов, в отношении </a:t>
                      </a:r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которых</a:t>
                      </a:r>
                      <a:r>
                        <a:rPr lang="ru-RU" sz="16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проведена </a:t>
                      </a:r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независимая антикоррупционная экспертиза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1559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заключений независимых экспертов, принятых во внимание в рамках проведения указанной экспертизы в отношении проектов нормативных правовых актов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34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нормативных правовых актов,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отношении которых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проведена независимая антикоррупционная экспертиза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34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заключений независимых экспертов, принятых во внимание в рамках проведения указанной экспертизы в отношении нормативных правовых актов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132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8903" y="150859"/>
            <a:ext cx="11383097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Факты недружественного поглощения имущества, земельных комплексов и прав собственности (рейдерство)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808903" y="2500746"/>
            <a:ext cx="10731933" cy="3997036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уголовных дел возбужденных по данным фактам – 0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уголовных дел по фактам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рейдерства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имеющих (имевших) наиболее широкий общественный резонанс и освещавшиеся в средствах массовой информации – 0.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986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393" y="330968"/>
            <a:ext cx="11272261" cy="150706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Бюджетные средства, затраченные на реализацию программ (планов) по противодействию коррупцию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6393" y="2288872"/>
            <a:ext cx="1028859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сумма средств (из любых бюджетов),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выделенных в субъектах Российской Федерации,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находящимся в пределах федерального округа,  на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реализацию указанных программ (планов) (тыс. руб.) – 0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сумма средств (из любых бюджетов),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затраченных в субъектах Российской Федерации,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находящимся в пределах федерального округа,  на реализацию указанных программ (планов) (тыс. руб.) – 0.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3432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8830" y="192423"/>
            <a:ext cx="8534400" cy="1123759"/>
          </a:xfrm>
        </p:spPr>
        <p:txBody>
          <a:bodyPr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социологических опросов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8630" y="1537855"/>
            <a:ext cx="1080813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400" dirty="0" smtClean="0"/>
              <a:t>	</a:t>
            </a:r>
            <a:r>
              <a:rPr lang="ru-RU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Социологические исследования в Управлении архива Свердловской области не проводились.</a:t>
            </a:r>
          </a:p>
          <a:p>
            <a:pPr algn="just"/>
            <a:r>
              <a:rPr lang="ru-RU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На сайте Управления выложена информация о проведении в 2020 году социологического опроса в целях оценки уровня «деловой</a:t>
            </a:r>
            <a:r>
              <a:rPr lang="ru-RU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коррупции:</a:t>
            </a:r>
          </a:p>
          <a:p>
            <a:pPr algn="just"/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https://uprarchives.midural.ru/news/show/id/588</a:t>
            </a:r>
            <a:endParaRPr lang="ru-RU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984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1830" y="449904"/>
            <a:ext cx="8534400" cy="150706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численность государственных гражданских служащих, подающих сведения о своих доходах, имуществе, обязательствах имущественного характера</a:t>
            </a:r>
            <a:endParaRPr lang="ru-RU" sz="2800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327320"/>
              </p:ext>
            </p:extLst>
          </p:nvPr>
        </p:nvGraphicFramePr>
        <p:xfrm>
          <a:off x="927809" y="2379517"/>
          <a:ext cx="8989914" cy="3655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78302" y="6035041"/>
            <a:ext cx="11071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* Фактическая численность государственных гражданских служащих, подающих сведения о своих доходах, имуществе, обязательствах имущественного характера  за 2020 год 19 человек, с учетом уволившегося служащего из Управления архивами Свердловской области 15.12.2020 года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592982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20643" y="238889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государственных гражданских служащих по профилактике коррупционных правонарушений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8857823"/>
              </p:ext>
            </p:extLst>
          </p:nvPr>
        </p:nvGraphicFramePr>
        <p:xfrm>
          <a:off x="2433052" y="2070027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5558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03411" y="153796"/>
            <a:ext cx="96602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проверках достоверности и полноты сведений о доходах, об имуществе и обязательствах имущественного характера</a:t>
            </a:r>
            <a:endParaRPr lang="ru-RU" sz="2400" dirty="0">
              <a:solidFill>
                <a:schemeClr val="bg1"/>
              </a:solidFill>
            </a:endParaRPr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8325487"/>
              </p:ext>
            </p:extLst>
          </p:nvPr>
        </p:nvGraphicFramePr>
        <p:xfrm>
          <a:off x="2111795" y="1297852"/>
          <a:ext cx="8496943" cy="4464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648"/>
                <a:gridCol w="1368152"/>
                <a:gridCol w="1296143"/>
              </a:tblGrid>
              <a:tr h="8893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789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граждан, претендующих на замещение должностей государственной/муниципальной службы, сведения которых были проанализированы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789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граждан, в отношении которых установлены факты представления недостоверных и (или) неполных сведений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7937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граждан, которым отказано в замещении должностей государственной/муниципальной службы по результатам указанных проверок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4888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8100" y="463972"/>
            <a:ext cx="8534400" cy="150706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государственных гражданских служащих, предоставленные которыми сведения о доходах, расходах, об имуществе и обязательствах имущественного характера были проанализированы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Объект 1"/>
          <p:cNvSpPr txBox="1">
            <a:spLocks/>
          </p:cNvSpPr>
          <p:nvPr/>
        </p:nvSpPr>
        <p:spPr>
          <a:xfrm>
            <a:off x="1040527" y="2112759"/>
            <a:ext cx="10269545" cy="3450696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panose="05040102010807070707" pitchFamily="18" charset="2"/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Wingdings 3" panose="05040102010807070707" pitchFamily="18" charset="2"/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– 19 госслужащих</a:t>
            </a:r>
          </a:p>
          <a:p>
            <a:pPr marL="0" indent="0" algn="ctr">
              <a:buFont typeface="Wingdings 3" panose="05040102010807070707" pitchFamily="18" charset="2"/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2020 – 19* госслужащих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301" y="6126163"/>
            <a:ext cx="10536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* с учетом государственного гражданского служащего, уволившегося 15.12.2020 года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3458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188" y="140677"/>
            <a:ext cx="10161979" cy="1507067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проверках достоверности и полноты сведений о доходах, об имуществе и обязательствах имущественного характера, представляемых государственными гражданскими служащими</a:t>
            </a:r>
            <a:endParaRPr lang="ru-RU" sz="2200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6580377"/>
              </p:ext>
            </p:extLst>
          </p:nvPr>
        </p:nvGraphicFramePr>
        <p:xfrm>
          <a:off x="2763402" y="1746218"/>
          <a:ext cx="7241552" cy="4864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8513"/>
                <a:gridCol w="1310851"/>
                <a:gridCol w="1152188"/>
              </a:tblGrid>
              <a:tr h="58019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53010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в отношении которых установлены факты представления недостоверных и (или) неполных сведений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217328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в отношении которых принято решение о представлении материалов проверки в соответствующую комиссию по соблюдению требований к служебному поведению федеральных государственных служащих и урегулированию конфликта интересов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86931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дисциплинарной ответственности по результатам указанных проверок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934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6913" y="196947"/>
            <a:ext cx="8924021" cy="1507067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государственных гражданских служащих о возникновении (возможном возникновении) у них конфликта интересов</a:t>
            </a:r>
            <a:endParaRPr lang="ru-RU" sz="2600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4840309"/>
              </p:ext>
            </p:extLst>
          </p:nvPr>
        </p:nvGraphicFramePr>
        <p:xfrm>
          <a:off x="1899113" y="1872827"/>
          <a:ext cx="9101821" cy="4724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9531"/>
                <a:gridCol w="1394116"/>
                <a:gridCol w="1448174"/>
              </a:tblGrid>
              <a:tr h="111806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18062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поступивших уведомлений служащих  о возникновении у них конфликта интересов</a:t>
                      </a:r>
                      <a:endParaRPr lang="ru-RU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2681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уведомивших о возникновении или возможном возникновении у них конфликта интересов</a:t>
                      </a:r>
                      <a:endParaRPr lang="ru-RU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61987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которыми (в отношении которых) были приняты меры по предотвращению/урегулированию конфликта интересов</a:t>
                      </a:r>
                      <a:endParaRPr lang="ru-RU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38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0986" y="323295"/>
            <a:ext cx="10147911" cy="1507067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проверках соблюдения государственными гражданскими служащими  установленных ограничений и запретов, а также требований о предотвращении или урегулировании конфликта интересов</a:t>
            </a:r>
            <a:endParaRPr lang="ru-RU" sz="2600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0921528"/>
              </p:ext>
            </p:extLst>
          </p:nvPr>
        </p:nvGraphicFramePr>
        <p:xfrm>
          <a:off x="1971117" y="2162663"/>
          <a:ext cx="8424937" cy="4496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4023"/>
                <a:gridCol w="1262762"/>
                <a:gridCol w="1368152"/>
              </a:tblGrid>
              <a:tr h="10621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8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8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указанных проверок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в отношении которых установлены факты несоблюдения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дисциплинарной ответственности,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также уволенных по результатам проверок фактов несоблюдения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883841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124</TotalTime>
  <Words>1166</Words>
  <Application>Microsoft Office PowerPoint</Application>
  <PresentationFormat>Широкоэкранный</PresentationFormat>
  <Paragraphs>224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Century Gothic</vt:lpstr>
      <vt:lpstr>Times New Roman</vt:lpstr>
      <vt:lpstr>Wingdings</vt:lpstr>
      <vt:lpstr>Wingdings 3</vt:lpstr>
      <vt:lpstr>Сектор</vt:lpstr>
      <vt:lpstr>Отчет  о выполнении в 2020 году планов противодействия коррупции  в Управлении архивами Свердловской области</vt:lpstr>
      <vt:lpstr>Общие сведения (численность государственных гражданских служащих)</vt:lpstr>
      <vt:lpstr>Общая численность государственных гражданских служащих, подающих сведения о своих доходах, имуществе, обязательствах имущественного характера</vt:lpstr>
      <vt:lpstr>Численность государственных гражданских служащих по профилактике коррупционных правонарушений</vt:lpstr>
      <vt:lpstr>Презентация PowerPoint</vt:lpstr>
      <vt:lpstr>Количество государственных гражданских служащих, предоставленные которыми сведения о доходах, расходах, об имуществе и обязательствах имущественного характера были проанализированы</vt:lpstr>
      <vt:lpstr>Сведения о проверках достоверности и полноты сведений о доходах, об имуществе и обязательствах имущественного характера, представляемых государственными гражданскими служащими</vt:lpstr>
      <vt:lpstr>Уведомления государственных гражданских служащих о возникновении (возможном возникновении) у них конфликта интересов</vt:lpstr>
      <vt:lpstr>Сведения о проверках соблюдения государственными гражданскими служащими  установленных ограничений и запретов, а также требований о предотвращении или урегулировании конфликта интересов</vt:lpstr>
      <vt:lpstr>Сведения об уведомлении  государственными гражданскими служащими представителя нанимателя об иной оплачиваемой работе</vt:lpstr>
      <vt:lpstr>Сведения о проверке обращений  о коррупционных правонарушениях государственных гражданских служащих</vt:lpstr>
      <vt:lpstr>Деятельность комиссии по соблюдению требований к служебному поведению и урегулированию конфликта интересов</vt:lpstr>
      <vt:lpstr>Сведения об ответственности государственных гражданских служащих  за совершение коррупционных правонарушений</vt:lpstr>
      <vt:lpstr>Сведения об увольнении государственных гражданских служащих в связи с утратой доверия</vt:lpstr>
      <vt:lpstr>Сведения о рассмотрении уведомлений государственных гражданских служащих о фактах обращений в целях склонения их к совершению коррупционных правонарушений</vt:lpstr>
      <vt:lpstr>Количество проведенных мероприятий антикоррупционной направленности</vt:lpstr>
      <vt:lpstr>Сведения о взаимодействии власти  с институтами гражданского общества (Количество проведенных мероприятий)</vt:lpstr>
      <vt:lpstr>Сведения о взаимодействии  с общероссийскими средствами массовой информации</vt:lpstr>
      <vt:lpstr>Сведения об исполнении установленного порядка сообщения о получении подарка</vt:lpstr>
      <vt:lpstr>Сведения об организации антикоррупционной экспертизы нормативных правовых актов и их проектов</vt:lpstr>
      <vt:lpstr>Сведения об организации независимой антикоррупционной экспертизы нормативных правовых актов и их проектов</vt:lpstr>
      <vt:lpstr>Факты недружественного поглощения имущества, земельных комплексов и прав собственности (рейдерство)</vt:lpstr>
      <vt:lpstr>Бюджетные средства, затраченные на реализацию программ (планов) по противодействию коррупцию</vt:lpstr>
      <vt:lpstr>Результаты социологических опросов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 о выполнении в 2020 году планов противодействия коррупции  в Управлении архивами Свердловской области</dc:title>
  <dc:creator>Цывилько Кристина Юрьевна</dc:creator>
  <cp:lastModifiedBy>Цывилько Кристина Юрьевна</cp:lastModifiedBy>
  <cp:revision>12</cp:revision>
  <dcterms:created xsi:type="dcterms:W3CDTF">2021-01-20T05:38:34Z</dcterms:created>
  <dcterms:modified xsi:type="dcterms:W3CDTF">2021-01-20T07:43:31Z</dcterms:modified>
</cp:coreProperties>
</file>