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29</c:v>
                </c:pt>
                <c:pt idx="1">
                  <c:v>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29</c:v>
                </c:pt>
                <c:pt idx="1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2055808"/>
        <c:axId val="342056984"/>
      </c:barChart>
      <c:catAx>
        <c:axId val="342055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2056984"/>
        <c:crosses val="autoZero"/>
        <c:auto val="1"/>
        <c:lblAlgn val="ctr"/>
        <c:lblOffset val="100"/>
        <c:noMultiLvlLbl val="0"/>
      </c:catAx>
      <c:valAx>
        <c:axId val="342056984"/>
        <c:scaling>
          <c:orientation val="minMax"/>
          <c:min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4205580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3"/>
                <c:pt idx="0">
                  <c:v>Штатная</c:v>
                </c:pt>
                <c:pt idx="1">
                  <c:v>Фактическая</c:v>
                </c:pt>
                <c:pt idx="2">
                  <c:v>Не представили данные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</c:v>
                </c:pt>
                <c:pt idx="1">
                  <c:v>17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3"/>
                <c:pt idx="0">
                  <c:v>Штатная</c:v>
                </c:pt>
                <c:pt idx="1">
                  <c:v>Фактическая</c:v>
                </c:pt>
                <c:pt idx="2">
                  <c:v>Не представили данные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17</c:v>
                </c:pt>
                <c:pt idx="1">
                  <c:v>17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7267696"/>
        <c:axId val="417268088"/>
      </c:barChart>
      <c:catAx>
        <c:axId val="4172676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7268088"/>
        <c:crosses val="autoZero"/>
        <c:auto val="1"/>
        <c:lblAlgn val="ctr"/>
        <c:lblOffset val="100"/>
        <c:noMultiLvlLbl val="0"/>
      </c:catAx>
      <c:valAx>
        <c:axId val="4172680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726769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7268872"/>
        <c:axId val="417269264"/>
      </c:barChart>
      <c:catAx>
        <c:axId val="417268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7269264"/>
        <c:crosses val="autoZero"/>
        <c:auto val="1"/>
        <c:lblAlgn val="ctr"/>
        <c:lblOffset val="100"/>
        <c:noMultiLvlLbl val="0"/>
      </c:catAx>
      <c:valAx>
        <c:axId val="4172692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726887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Коллегии</c:v>
                </c:pt>
                <c:pt idx="1">
                  <c:v>Конференции, круглый стол, семинары</c:v>
                </c:pt>
                <c:pt idx="2">
                  <c:v>Подготовка памяток </c:v>
                </c:pt>
                <c:pt idx="3">
                  <c:v>Консультации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Лист1!$A$2:$A$5</c:f>
              <c:strCache>
                <c:ptCount val="4"/>
                <c:pt idx="0">
                  <c:v>Коллегии</c:v>
                </c:pt>
                <c:pt idx="1">
                  <c:v>Конференции, круглый стол, семинары</c:v>
                </c:pt>
                <c:pt idx="2">
                  <c:v>Подготовка памяток </c:v>
                </c:pt>
                <c:pt idx="3">
                  <c:v>Консультации 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7270048"/>
        <c:axId val="419919496"/>
      </c:barChart>
      <c:catAx>
        <c:axId val="417270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19919496"/>
        <c:crosses val="autoZero"/>
        <c:auto val="1"/>
        <c:lblAlgn val="ctr"/>
        <c:lblOffset val="100"/>
        <c:noMultiLvlLbl val="0"/>
      </c:catAx>
      <c:valAx>
        <c:axId val="4199194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72700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8F6E38-2F68-4656-965E-452E6FBAB071}" type="datetimeFigureOut">
              <a:rPr lang="ru-RU" smtClean="0"/>
              <a:t>30.01.2019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D3FC71E-4D4A-488A-AF60-1FE1C8CC288B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54726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5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</a:t>
            </a:r>
            <a:br>
              <a:rPr lang="ru-RU" sz="5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выполнении в 2018 году планов противодействия коррупции </a:t>
            </a:r>
            <a:br>
              <a:rPr lang="ru-RU" sz="5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3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Управлении архивами Свердловской области </a:t>
            </a:r>
            <a:r>
              <a:rPr lang="ru-RU" sz="4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9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9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57606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27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9772788"/>
              </p:ext>
            </p:extLst>
          </p:nvPr>
        </p:nvGraphicFramePr>
        <p:xfrm>
          <a:off x="395536" y="2060846"/>
          <a:ext cx="8352928" cy="4595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88632"/>
                <a:gridCol w="1368152"/>
                <a:gridCol w="1296144"/>
              </a:tblGrid>
              <a:tr h="104411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которые уведомили об иной оплачиваемой работе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не уведомивших (несвоевременно уведомивших) при фактическом выполнении иной оплачиваемой деятельности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4117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</a:t>
                      </a:r>
                    </a:p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привлеченных к дисциплинарной ответственности за нарушение порядка уведомления, либо не уведомивших представителя нанимателя об иной оплачиваемой работе, а также сколько из них уволено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4237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уведомлении 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гражданскими служащими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 нанимателя об иной оплачиваемой работе</a:t>
            </a:r>
          </a:p>
        </p:txBody>
      </p:sp>
    </p:spTree>
    <p:extLst>
      <p:ext uri="{BB962C8B-B14F-4D97-AF65-F5344CB8AC3E}">
        <p14:creationId xmlns:p14="http://schemas.microsoft.com/office/powerpoint/2010/main" val="236961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756699"/>
              </p:ext>
            </p:extLst>
          </p:nvPr>
        </p:nvGraphicFramePr>
        <p:xfrm>
          <a:off x="467544" y="2060848"/>
          <a:ext cx="8352928" cy="4591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7375"/>
                <a:gridCol w="1586855"/>
                <a:gridCol w="1538698"/>
              </a:tblGrid>
              <a:tr h="969702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8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64217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обращений от граждан и организаций о коррупционных правонарушениях  служащих,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число рассмотренных обращений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указанного количества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3288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привлеченных к дисциплинарной ответственности по результатам рассмотрения указанных обращений,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сколько из них уволено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6970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возбужденных уголовных дел 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результатам рассмотрения указанных обращений</a:t>
                      </a:r>
                      <a:endParaRPr lang="ru-RU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3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проверке обращений о коррупционных правонарушениях государственных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гражданских служащих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5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099130"/>
              </p:ext>
            </p:extLst>
          </p:nvPr>
        </p:nvGraphicFramePr>
        <p:xfrm>
          <a:off x="323528" y="1988838"/>
          <a:ext cx="8496944" cy="4670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65252"/>
                <a:gridCol w="1419524"/>
                <a:gridCol w="1512168"/>
              </a:tblGrid>
              <a:tr h="75608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имеющихся комиссий по соблюдению требований к служебному поведению и урегулированию конфликта интересов 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проведенных заседаний комиссий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 (граждан, ранее замещавших должности служащих), в отношении которых комиссиями  рассмотрены материалы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выявленных комиссиями нарушений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6084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привлеченных к дисциплинарной ответственности по результатам заседаний комиссий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50649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комиссий по соблюдению требований к служебному поведению и урегулированию конфликта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интересов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02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937320"/>
              </p:ext>
            </p:extLst>
          </p:nvPr>
        </p:nvGraphicFramePr>
        <p:xfrm>
          <a:off x="395536" y="2708920"/>
          <a:ext cx="8496944" cy="3348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7501"/>
                <a:gridCol w="1569082"/>
                <a:gridCol w="1610361"/>
              </a:tblGrid>
              <a:tr h="111612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32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612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юридической ответственности за совершение коррупционных правонарушений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16125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ответственности с наказанием в виде штрафа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103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ответственности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</a:t>
            </a: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служащих </a:t>
            </a:r>
            <a:b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совершение коррупционных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390703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554904"/>
              </p:ext>
            </p:extLst>
          </p:nvPr>
        </p:nvGraphicFramePr>
        <p:xfrm>
          <a:off x="395537" y="2132856"/>
          <a:ext cx="8352927" cy="41764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0519"/>
                <a:gridCol w="1944216"/>
                <a:gridCol w="1728192"/>
              </a:tblGrid>
              <a:tr h="81961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56847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уволенных за совершение коррупционных проступков, правонарушений, несоблюдение требований к служебному поведению и (или) требований об урегулировании конфликта интересов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036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увольнении 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утратой доверия</a:t>
            </a:r>
          </a:p>
        </p:txBody>
      </p:sp>
    </p:spTree>
    <p:extLst>
      <p:ext uri="{BB962C8B-B14F-4D97-AF65-F5344CB8AC3E}">
        <p14:creationId xmlns:p14="http://schemas.microsoft.com/office/powerpoint/2010/main" val="566571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602597"/>
              </p:ext>
            </p:extLst>
          </p:nvPr>
        </p:nvGraphicFramePr>
        <p:xfrm>
          <a:off x="323529" y="1916830"/>
          <a:ext cx="8568951" cy="472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7"/>
                <a:gridCol w="1584176"/>
                <a:gridCol w="1512168"/>
              </a:tblGrid>
              <a:tr h="913745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25541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уведомлений  служащих о фактах обращений в целях склонения их к совершению коррупционных правонарушений, а также число рассмотренных уведомлений из указанного количества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</a:t>
                      </a:r>
                    </a:p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указанных уведомлений направлено материалов в правоохранительные органы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 указанных уведомлений возбуждено уголовных дел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3745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Сколько по результатам рассмотрения указанных уведомлений привлечено к уголовной ответственности лиц</a:t>
                      </a:r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рассмотрении уведомлений государственных гражданских служащих 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фактах обращений в целях склонения их к совершению коррупционных правонарушений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423450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1251706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65618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проведенных мероприятий антикоррупционной направленности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593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7677554"/>
              </p:ext>
            </p:extLst>
          </p:nvPr>
        </p:nvGraphicFramePr>
        <p:xfrm>
          <a:off x="323528" y="2132856"/>
          <a:ext cx="8496945" cy="40609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92488"/>
                <a:gridCol w="2160240"/>
                <a:gridCol w="1944217"/>
              </a:tblGrid>
              <a:tr h="651759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мероприятия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59510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Конференция, круглый стол, научно-практический семинар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7485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Заседания по вопросам антикоррупционной направленности общественного совета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74854"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Заседания комиссий</a:t>
                      </a:r>
                      <a:r>
                        <a:rPr lang="ru-RU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вопросам профилактики и противодействия коррупции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взаимодействии власти с институтами гражданского общества</a:t>
            </a:r>
            <a:b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(Количество проведенных мероприятий)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677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158547"/>
              </p:ext>
            </p:extLst>
          </p:nvPr>
        </p:nvGraphicFramePr>
        <p:xfrm>
          <a:off x="251518" y="2492895"/>
          <a:ext cx="8712969" cy="4194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6"/>
                <a:gridCol w="1872208"/>
                <a:gridCol w="1584175"/>
              </a:tblGrid>
              <a:tr h="1320147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выступлений антикоррупционной направленности официальных представителей органа исполнительной власти в общероссийских (региональных) средствах массовой информации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20147">
                <a:tc>
                  <a:txBody>
                    <a:bodyPr/>
                    <a:lstStyle/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программ,</a:t>
                      </a:r>
                    </a:p>
                    <a:p>
                      <a:pPr algn="l"/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фильмов, печатных изданий, сетевых изданий антикоррупционной направленности, созданных при поддержке органов государственной власти субъекта Российской Федерации, органов местного самоуправления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2527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взаимодействии с общероссийскими средствами массовой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270794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– инцидентов не имеется</a:t>
            </a:r>
          </a:p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– инцидентов не имеется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93854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исполнении установленного порядка сообщения о получении подарка</a:t>
            </a:r>
          </a:p>
        </p:txBody>
      </p:sp>
    </p:spTree>
    <p:extLst>
      <p:ext uri="{BB962C8B-B14F-4D97-AF65-F5344CB8AC3E}">
        <p14:creationId xmlns:p14="http://schemas.microsoft.com/office/powerpoint/2010/main" val="90207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2432045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сведения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(численность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служащих)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6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354283"/>
              </p:ext>
            </p:extLst>
          </p:nvPr>
        </p:nvGraphicFramePr>
        <p:xfrm>
          <a:off x="251519" y="1772814"/>
          <a:ext cx="8568954" cy="4881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2609"/>
                <a:gridCol w="1584176"/>
                <a:gridCol w="1512169"/>
              </a:tblGrid>
              <a:tr h="804090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количество подготовленных проектов нормативных правовых актов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 нормативных правовых актов, </a:t>
                      </a:r>
                    </a:p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которых проведена антикоррупционная экспертиза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факторов, выявленных в проектах нормативных правовых актов, а также сколько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 из них исключено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нормативных правовых актов, в отношении которых проведена антикоррупционная экспертиза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0409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факторов, выявленных в нормативных правовых актах, а также сколько </a:t>
                      </a:r>
                      <a:r>
                        <a:rPr lang="ru-RU" sz="16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коррупциогенных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факторов из них исключено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 антикоррупционной экспертизы нормативных правовых актов и их проектов</a:t>
            </a:r>
          </a:p>
        </p:txBody>
      </p:sp>
    </p:spTree>
    <p:extLst>
      <p:ext uri="{BB962C8B-B14F-4D97-AF65-F5344CB8AC3E}">
        <p14:creationId xmlns:p14="http://schemas.microsoft.com/office/powerpoint/2010/main" val="372171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732083"/>
              </p:ext>
            </p:extLst>
          </p:nvPr>
        </p:nvGraphicFramePr>
        <p:xfrm>
          <a:off x="323528" y="2420889"/>
          <a:ext cx="8640960" cy="4183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12568"/>
                <a:gridCol w="1872208"/>
                <a:gridCol w="1656184"/>
              </a:tblGrid>
              <a:tr h="648071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проектов нормативных правовых актов, в отношении которых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независимая антикоррупционная экспертиза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5596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заключений независимых экспертов, принятых во внимание в рамках проведения указанной экспертизы в отношении проектов нормативных правовых актов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нормативных правовых актов,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которых</a:t>
                      </a:r>
                    </a:p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проведена независимая антикоррупционная экспертиза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8346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заключений независимых экспертов, принятых во внимание в рамках проведения указанной экспертизы в отношении нормативных правовых актов</a:t>
                      </a:r>
                      <a:endParaRPr lang="ru-RU" sz="16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об организации независимой антикоррупционной экспертизы нормативных правовых актов и их проектов</a:t>
            </a:r>
          </a:p>
        </p:txBody>
      </p:sp>
    </p:spTree>
    <p:extLst>
      <p:ext uri="{BB962C8B-B14F-4D97-AF65-F5344CB8AC3E}">
        <p14:creationId xmlns:p14="http://schemas.microsoft.com/office/powerpoint/2010/main" val="155678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2423204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610328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государственных гражданских служащих</a:t>
            </a:r>
            <a:r>
              <a:rPr lang="ru-RU" sz="32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подающих сведения о своих доходах, имуществе, обязательствах имущественного характера</a:t>
            </a:r>
          </a:p>
        </p:txBody>
      </p:sp>
    </p:spTree>
    <p:extLst>
      <p:ext uri="{BB962C8B-B14F-4D97-AF65-F5344CB8AC3E}">
        <p14:creationId xmlns:p14="http://schemas.microsoft.com/office/powerpoint/2010/main" val="290889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8402353"/>
              </p:ext>
            </p:extLst>
          </p:nvPr>
        </p:nvGraphicFramePr>
        <p:xfrm>
          <a:off x="871538" y="2674938"/>
          <a:ext cx="7408862" cy="345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 по </a:t>
            </a:r>
            <a:r>
              <a:rPr lang="ru-RU" sz="32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профилактике коррупционных правонарушений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3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6436616"/>
              </p:ext>
            </p:extLst>
          </p:nvPr>
        </p:nvGraphicFramePr>
        <p:xfrm>
          <a:off x="395536" y="1916830"/>
          <a:ext cx="8496943" cy="4464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/>
                <a:gridCol w="1368152"/>
                <a:gridCol w="1296143"/>
              </a:tblGrid>
              <a:tr h="8893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1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78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претендующих на замещение должностей государственной/муниципальной службы, сведения которых были проанализированы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478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в отношении которых установлены факты представления недостоверных и (или) неполных сведений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479376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граждан, которым отказано в замещении должностей государственной/муниципальной службы по результатам указанных проверок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достоверности и полноты сведений о доходах, об имуществе и обязательствах имущественного характера</a:t>
            </a:r>
          </a:p>
        </p:txBody>
      </p:sp>
    </p:spTree>
    <p:extLst>
      <p:ext uri="{BB962C8B-B14F-4D97-AF65-F5344CB8AC3E}">
        <p14:creationId xmlns:p14="http://schemas.microsoft.com/office/powerpoint/2010/main" val="144431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2017 – 21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госслужащий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 – 21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госслужащий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</a:t>
            </a: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предоставленные которыми сведения о доходах, расходах, об имуществе и обязательствах имущественного характера были проанализированы</a:t>
            </a:r>
          </a:p>
        </p:txBody>
      </p:sp>
    </p:spTree>
    <p:extLst>
      <p:ext uri="{BB962C8B-B14F-4D97-AF65-F5344CB8AC3E}">
        <p14:creationId xmlns:p14="http://schemas.microsoft.com/office/powerpoint/2010/main" val="1581032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892158"/>
              </p:ext>
            </p:extLst>
          </p:nvPr>
        </p:nvGraphicFramePr>
        <p:xfrm>
          <a:off x="467544" y="1988840"/>
          <a:ext cx="8424936" cy="4760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9397"/>
                <a:gridCol w="1525064"/>
                <a:gridCol w="1340475"/>
              </a:tblGrid>
              <a:tr h="91623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6233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в отношении которых установлены факты представления недостоверных и (или) неполных сведений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011680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в отношении которых принято решение о представлении материалов проверки в соответствующую комиссию по соблюдению требований к служебному поведению федеральных государственных служащих и урегулированию конфликта интересов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916233">
                <a:tc>
                  <a:txBody>
                    <a:bodyPr/>
                    <a:lstStyle/>
                    <a:p>
                      <a:pPr algn="l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дисциплинарной ответственности по результатам указанных проверок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достоверности и полноты сведений о доходах, об имуществе и обязательствах имущественного характера, представляемых 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гражданскими служащими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234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168437"/>
              </p:ext>
            </p:extLst>
          </p:nvPr>
        </p:nvGraphicFramePr>
        <p:xfrm>
          <a:off x="323531" y="2060848"/>
          <a:ext cx="8568950" cy="4546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93063"/>
                <a:gridCol w="1312497"/>
                <a:gridCol w="1363390"/>
              </a:tblGrid>
              <a:tr h="107591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75911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поступивших уведомлений служащих  о возникновении у них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4329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уведомивших о возникновении или возможном возникновении у них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4329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служащих, которыми (в отношении которых) были приняты меры по предотвращению/урегулированию конфликта интересов</a:t>
                      </a:r>
                      <a:endParaRPr lang="ru-RU" sz="20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solidFill>
                          <a:schemeClr val="tx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64807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Уведомления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гражданских служащих о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возникновении (возможном возникновении) у них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4798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5634396"/>
              </p:ext>
            </p:extLst>
          </p:nvPr>
        </p:nvGraphicFramePr>
        <p:xfrm>
          <a:off x="395535" y="2204866"/>
          <a:ext cx="8424937" cy="4496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023"/>
                <a:gridCol w="1262762"/>
                <a:gridCol w="1368152"/>
              </a:tblGrid>
              <a:tr h="1062118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ru-RU" sz="2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указанных проверок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в отношении которых установлены факты несоблюдения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62118">
                <a:tc>
                  <a:txBody>
                    <a:bodyPr/>
                    <a:lstStyle/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 служащих, привлеченных к дисциплинарной ответственности,</a:t>
                      </a:r>
                    </a:p>
                    <a:p>
                      <a:pPr algn="l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 также уволенных по результатам проверок фактов несоблюдения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650512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проверках соблюдения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государственными гражданскими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служащими  установленных ограничений и запретов, а также требований о предотвращении или урегулировании конфликта интересов</a:t>
            </a:r>
          </a:p>
        </p:txBody>
      </p:sp>
    </p:spTree>
    <p:extLst>
      <p:ext uri="{BB962C8B-B14F-4D97-AF65-F5344CB8AC3E}">
        <p14:creationId xmlns:p14="http://schemas.microsoft.com/office/powerpoint/2010/main" val="81942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399</TotalTime>
  <Words>994</Words>
  <Application>Microsoft Office PowerPoint</Application>
  <PresentationFormat>Экран (4:3)</PresentationFormat>
  <Paragraphs>214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Candara</vt:lpstr>
      <vt:lpstr>Symbol</vt:lpstr>
      <vt:lpstr>Times New Roman</vt:lpstr>
      <vt:lpstr>Волна</vt:lpstr>
      <vt:lpstr>                 Отчет  о выполнении в 2018 году планов противодействия коррупции  в Управлении архивами Свердловской области  </vt:lpstr>
      <vt:lpstr>Общие сведения (численность государственных гражданских служащих)</vt:lpstr>
      <vt:lpstr>Общая численность государственных гражданских служащих, подающих сведения о своих доходах, имуществе, обязательствах имущественного характера</vt:lpstr>
      <vt:lpstr>Численность государственных гражданских служащих по профилактике коррупционных правонарушений</vt:lpstr>
      <vt:lpstr>Сведения о проверках достоверности и полноты сведений о доходах, об имуществе и обязательствах имущественного характера</vt:lpstr>
      <vt:lpstr>Количество государственных гражданских служащих, предоставленные которыми сведения о доходах, расходах, об имуществе и обязательствах имущественного характера были проанализированы</vt:lpstr>
      <vt:lpstr>Сведения о проверках достоверности и полноты сведений о доходах, об имуществе и обязательствах имущественного характера, представляемых государственными гражданскими служащими</vt:lpstr>
      <vt:lpstr>Уведомления государственных гражданских служащих о возникновении (возможном возникновении) у них конфликта интересов</vt:lpstr>
      <vt:lpstr>Сведения о проверках соблюдения государственными гражданскими служащими  установленных ограничений и запретов, а также требований о предотвращении или урегулировании конфликта интересов</vt:lpstr>
      <vt:lpstr>Сведения об уведомлении  государственными гражданскими служащими представителя нанимателя об иной оплачиваемой работе</vt:lpstr>
      <vt:lpstr>Сведения о проверке обращений о коррупционных правонарушениях государственных гражданских служащих</vt:lpstr>
      <vt:lpstr>Деятельность комиссий по соблюдению требований к служебному поведению и урегулированию конфликта интересов</vt:lpstr>
      <vt:lpstr>Сведения об ответственности государственных гражданских служащих  за совершение коррупционных правонарушений</vt:lpstr>
      <vt:lpstr>Сведения об увольнении  государственных гражданских служащих в связи с утратой доверия</vt:lpstr>
      <vt:lpstr>Сведения о рассмотрении уведомлений государственных гражданских служащих о фактах обращений в целях склонения их к совершению коррупционных правонарушений</vt:lpstr>
      <vt:lpstr>Количество проведенных мероприятий антикоррупционной направленности</vt:lpstr>
      <vt:lpstr>Сведения о взаимодействии власти с институтами гражданского общества (Количество проведенных мероприятий)</vt:lpstr>
      <vt:lpstr>Сведения о взаимодействии с общероссийскими средствами массовой информации</vt:lpstr>
      <vt:lpstr>Сведения об исполнении установленного порядка сообщения о получении подарка</vt:lpstr>
      <vt:lpstr>Сведения об организации антикоррупционной экспертизы нормативных правовых актов и их проектов</vt:lpstr>
      <vt:lpstr>Сведения об организации независимой антикоррупционной экспертизы нормативных правовых актов и их проектов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Samsung</dc:creator>
  <cp:lastModifiedBy>Утробин Сергей Геннадьевич</cp:lastModifiedBy>
  <cp:revision>29</cp:revision>
  <dcterms:created xsi:type="dcterms:W3CDTF">2019-01-29T16:22:13Z</dcterms:created>
  <dcterms:modified xsi:type="dcterms:W3CDTF">2019-01-30T10:23:48Z</dcterms:modified>
</cp:coreProperties>
</file>