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comments/comment2.xml" ContentType="application/vnd.openxmlformats-officedocument.presentationml.comment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.kichigina" initials="s" lastIdx="2" clrIdx="0"/>
  <p:cmAuthor id="1" name="Обрубов Иван Сергеевич" initials="ОИС" lastIdx="3" clrIdx="1">
    <p:extLst>
      <p:ext uri="{19B8F6BF-5375-455C-9EA6-DF929625EA0E}">
        <p15:presenceInfo xmlns:p15="http://schemas.microsoft.com/office/powerpoint/2012/main" userId="S-1-5-21-3459247-3763285414-3421907777-375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4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136215611937391E-2"/>
          <c:y val="3.8260177019342576E-2"/>
          <c:w val="0.81391780888500054"/>
          <c:h val="0.85189056020728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29</c:v>
                </c:pt>
                <c:pt idx="1">
                  <c:v>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714163389735158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29</c:v>
                </c:pt>
                <c:pt idx="1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446784"/>
        <c:axId val="248457048"/>
      </c:barChart>
      <c:catAx>
        <c:axId val="148446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8457048"/>
        <c:crosses val="autoZero"/>
        <c:auto val="1"/>
        <c:lblAlgn val="ctr"/>
        <c:lblOffset val="100"/>
        <c:noMultiLvlLbl val="0"/>
      </c:catAx>
      <c:valAx>
        <c:axId val="248457048"/>
        <c:scaling>
          <c:orientation val="minMax"/>
          <c:min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84467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3"/>
                <c:pt idx="0">
                  <c:v>Штатная</c:v>
                </c:pt>
                <c:pt idx="1">
                  <c:v>Фактическая</c:v>
                </c:pt>
                <c:pt idx="2">
                  <c:v>Не представили данные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</c:v>
                </c:pt>
                <c:pt idx="1">
                  <c:v>17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3"/>
                <c:pt idx="0">
                  <c:v>Штатная</c:v>
                </c:pt>
                <c:pt idx="1">
                  <c:v>Фактическая</c:v>
                </c:pt>
                <c:pt idx="2">
                  <c:v>Не представили данные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18</c:v>
                </c:pt>
                <c:pt idx="1">
                  <c:v>19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457832"/>
        <c:axId val="248458224"/>
      </c:barChart>
      <c:catAx>
        <c:axId val="248457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8458224"/>
        <c:crosses val="autoZero"/>
        <c:auto val="1"/>
        <c:lblAlgn val="ctr"/>
        <c:lblOffset val="100"/>
        <c:noMultiLvlLbl val="0"/>
      </c:catAx>
      <c:valAx>
        <c:axId val="248458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84578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459008"/>
        <c:axId val="248459400"/>
      </c:barChart>
      <c:catAx>
        <c:axId val="248459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8459400"/>
        <c:crosses val="autoZero"/>
        <c:auto val="1"/>
        <c:lblAlgn val="ctr"/>
        <c:lblOffset val="100"/>
        <c:noMultiLvlLbl val="0"/>
      </c:catAx>
      <c:valAx>
        <c:axId val="248459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84590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Коллегии</c:v>
                </c:pt>
                <c:pt idx="1">
                  <c:v>Конференции, круглый стол, семинары</c:v>
                </c:pt>
                <c:pt idx="2">
                  <c:v>Подготовка памяток </c:v>
                </c:pt>
                <c:pt idx="3">
                  <c:v>Консультации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2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Коллегии</c:v>
                </c:pt>
                <c:pt idx="1">
                  <c:v>Конференции, круглый стол, семинары</c:v>
                </c:pt>
                <c:pt idx="2">
                  <c:v>Подготовка памяток </c:v>
                </c:pt>
                <c:pt idx="3">
                  <c:v>Консультации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449208"/>
        <c:axId val="248449600"/>
      </c:barChart>
      <c:catAx>
        <c:axId val="248449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8449600"/>
        <c:crosses val="autoZero"/>
        <c:auto val="1"/>
        <c:lblAlgn val="ctr"/>
        <c:lblOffset val="100"/>
        <c:noMultiLvlLbl val="0"/>
      </c:catAx>
      <c:valAx>
        <c:axId val="248449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84492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1-30T13:23:00.716" idx="1">
    <p:pos x="5472" y="1008"/>
    <p:text>фактическая на диаграмме 27 больше 30</p:text>
  </p:cm>
  <p:cm authorId="1" dt="2020-01-31T11:17:33.995" idx="1">
    <p:pos x="5472" y="1144"/>
    <p:text>устранено</p:text>
    <p:extLst>
      <p:ext uri="{C676402C-5697-4E1C-873F-D02D1690AC5C}">
        <p15:threadingInfo xmlns:p15="http://schemas.microsoft.com/office/powerpoint/2012/main" timeZoneBias="-300">
          <p15:parentCm authorId="0" idx="1"/>
        </p15:threadingInfo>
      </p:ext>
    </p:extLst>
  </p:cm>
  <p:cm authorId="1" dt="2020-01-31T12:12:29.847" idx="3">
    <p:pos x="5472" y="1280"/>
    <p:text>испр на 28 (коммент. Воробьев К.В)</p:text>
    <p:extLst>
      <p:ext uri="{C676402C-5697-4E1C-873F-D02D1690AC5C}">
        <p15:threadingInfo xmlns:p15="http://schemas.microsoft.com/office/powerpoint/2012/main" timeZoneBias="-300">
          <p15:parentCm authorId="0" idx="1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1-30T13:23:53.134" idx="2">
    <p:pos x="5472" y="1008"/>
    <p:text>фактическая 19 не м.б. больше штатной 18</p:text>
  </p:cm>
  <p:cm authorId="1" dt="2020-01-31T11:28:57.628" idx="2">
    <p:pos x="5472" y="1144"/>
    <p:text>Одна гос служащая находится в декретном отпуске и вместе с ней справки подает замещающий сотрудник. - Корчагина-Ишеева  (Воробьев К.В)</p:text>
    <p:extLst>
      <p:ext uri="{C676402C-5697-4E1C-873F-D02D1690AC5C}">
        <p15:threadingInfo xmlns:p15="http://schemas.microsoft.com/office/powerpoint/2012/main" timeZoneBias="-300">
          <p15:parentCm authorId="0" idx="2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8F6E38-2F68-4656-965E-452E6FBAB071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D3FC71E-4D4A-488A-AF60-1FE1C8CC2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uprarchives.midural.ru/news/show/id/618/news_category/6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472608"/>
          </a:xfrm>
        </p:spPr>
        <p:txBody>
          <a:bodyPr>
            <a:normAutofit/>
          </a:bodyPr>
          <a:lstStyle/>
          <a:p>
            <a:r>
              <a:rPr lang="ru-RU" sz="4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9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71600" y="836712"/>
            <a:ext cx="7632848" cy="47525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выполнении в 2019 году</a:t>
            </a:r>
          </a:p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планов противодействия коррупции 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Управлении архивами Свердловской области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6927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4237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уведомлении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гражданскими служащими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 нанимателя об иной оплачиваемой работе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772788"/>
              </p:ext>
            </p:extLst>
          </p:nvPr>
        </p:nvGraphicFramePr>
        <p:xfrm>
          <a:off x="395536" y="2060846"/>
          <a:ext cx="8352928" cy="4595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  <a:gridCol w="1368152"/>
                <a:gridCol w="1296144"/>
              </a:tblGrid>
              <a:tr h="104411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которые уведомили об иной оплачиваемой работе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не уведомивших (несвоевременно уведомивших) при фактическом выполнении иной оплачиваемой деятельности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</a:t>
                      </a:r>
                    </a:p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привлеченных к дисциплинарной ответственности за нарушение порядка уведомления, либо не уведомивших представителя нанимателя об иной оплачиваемой работе, а также сколько из них уволено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61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проверке обращений о коррупционных правонарушениях государственных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гражданских служащих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756699"/>
              </p:ext>
            </p:extLst>
          </p:nvPr>
        </p:nvGraphicFramePr>
        <p:xfrm>
          <a:off x="467544" y="2060848"/>
          <a:ext cx="8352928" cy="4591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7375"/>
                <a:gridCol w="1586855"/>
                <a:gridCol w="1538698"/>
              </a:tblGrid>
              <a:tr h="96970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421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обращений от граждан и организаций о коррупционных правонарушениях  служащих,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число рассмотренных обращений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указанного количества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3288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привлеченных к дисциплинарной ответственности по результатам рассмотрения указанных обращений,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сколько из них уволено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6970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возбужденных уголовных дел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результатам рассмотрения указанных обращений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55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0649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комиссий по соблюдению требований к служебному поведению и урегулированию конфликта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099130"/>
              </p:ext>
            </p:extLst>
          </p:nvPr>
        </p:nvGraphicFramePr>
        <p:xfrm>
          <a:off x="323528" y="1988838"/>
          <a:ext cx="8496944" cy="4670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252"/>
                <a:gridCol w="1419524"/>
                <a:gridCol w="1512168"/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имеющихся комиссий по соблюдению требований к служебному поведению и урегулированию конфликта интересов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проведенных заседаний комиссий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 (граждан, ранее замещавших должности служащих), в отношении которых комиссиями  рассмотрены материалы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выявленных комиссиями нарушений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привлеченных к дисциплинарной ответственности по результатам заседаний комиссий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0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103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ответственности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служащих </a:t>
            </a:r>
            <a:b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совершение коррупционных правонарушений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937320"/>
              </p:ext>
            </p:extLst>
          </p:nvPr>
        </p:nvGraphicFramePr>
        <p:xfrm>
          <a:off x="395536" y="2708920"/>
          <a:ext cx="8496944" cy="334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7501"/>
                <a:gridCol w="1569082"/>
                <a:gridCol w="1610361"/>
              </a:tblGrid>
              <a:tr h="111612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612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юридической ответственности за совершение коррупционных правонарушений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612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ответственности с наказанием в виде штрафа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03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036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увольнении 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утратой доверия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554904"/>
              </p:ext>
            </p:extLst>
          </p:nvPr>
        </p:nvGraphicFramePr>
        <p:xfrm>
          <a:off x="395537" y="2132856"/>
          <a:ext cx="8352927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19"/>
                <a:gridCol w="1944216"/>
                <a:gridCol w="1728192"/>
              </a:tblGrid>
              <a:tr h="81961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56847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уволенных за совершение коррупционных проступков, правонарушений, несоблюдение требований к служебному поведению и (или) требований об урегулировании конфликта интересов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57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рассмотрении уведомлений государственных гражданских служащих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фактах обращений в целях склонения их к совершению коррупционных правонарушений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602597"/>
              </p:ext>
            </p:extLst>
          </p:nvPr>
        </p:nvGraphicFramePr>
        <p:xfrm>
          <a:off x="323529" y="1916830"/>
          <a:ext cx="8568951" cy="472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7"/>
                <a:gridCol w="1584176"/>
                <a:gridCol w="1512168"/>
              </a:tblGrid>
              <a:tr h="91374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5541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уведомлений  служащих о фактах обращений в целях склонения их к совершению коррупционных правонарушений, а также число рассмотренных уведомлений из указанного количества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указанных уведомлений направлено материалов в правоохранительные органы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 указанных уведомлений возбуждено уголовных дел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 указанных уведомлений привлечено к уголовной ответственности лиц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50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56184"/>
          </a:xfrm>
        </p:spPr>
        <p:txBody>
          <a:bodyPr>
            <a:normAutofit/>
          </a:bodyPr>
          <a:lstStyle/>
          <a:p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правовом и антикоррупционном </a:t>
            </a:r>
            <a:r>
              <a:rPr lang="ru-RU" sz="29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просвящении</a:t>
            </a:r>
            <a:r>
              <a:rPr lang="ru-RU" sz="29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государственных служащих</a:t>
            </a:r>
            <a:endParaRPr lang="ru-RU" sz="29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251706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593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взаимодействии власти с институтами гражданского общества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(Количество проведенных мероприятий)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677554"/>
              </p:ext>
            </p:extLst>
          </p:nvPr>
        </p:nvGraphicFramePr>
        <p:xfrm>
          <a:off x="323528" y="2132856"/>
          <a:ext cx="8496945" cy="4060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2160240"/>
                <a:gridCol w="1944217"/>
              </a:tblGrid>
              <a:tr h="65175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мероприятия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951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Конференция, круглый стол, научно-практический семинар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7485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Заседания по вопросам антикоррупционной направленности общественного совета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7485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Заседания комиссий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вопросам профилактики и противодействия коррупции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67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взаимодействии с общероссийскими средствами массовой информации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158547"/>
              </p:ext>
            </p:extLst>
          </p:nvPr>
        </p:nvGraphicFramePr>
        <p:xfrm>
          <a:off x="251518" y="2492895"/>
          <a:ext cx="8712969" cy="4194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6"/>
                <a:gridCol w="1872208"/>
                <a:gridCol w="1584175"/>
              </a:tblGrid>
              <a:tr h="132014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выступлений антикоррупционной направленности официальных представителей органа исполнительной власти в общероссийских (региональных) средствах массовой информации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программ,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фильмов, печатных изданий, сетевых изданий антикоррупционной направленности, созданных при поддержке органов государственной власти субъекта Российской Федерации, органов местного самоуправления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9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93854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исполнении установленного порядка сообщения о получении подарка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инцидентов не имеется</a:t>
            </a:r>
          </a:p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– инцидентов не имеется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07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2413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</a:t>
            </a:r>
            <a:b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(численность государственных гражданских служащих)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972074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06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организации антикоррупционной экспертизы нормативных правовых актов и их проектов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354283"/>
              </p:ext>
            </p:extLst>
          </p:nvPr>
        </p:nvGraphicFramePr>
        <p:xfrm>
          <a:off x="251519" y="1772814"/>
          <a:ext cx="8568954" cy="4881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9"/>
                <a:gridCol w="1584176"/>
                <a:gridCol w="1512169"/>
              </a:tblGrid>
              <a:tr h="80409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подготовленных проектов нормативных правовых актов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проектов нормативных правовых актов, </a:t>
                      </a: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которых проведена антикоррупционная экспертиза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факторов, выявленных в проектах нормативных правовых актов, а также сколько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 из них исключено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нормативных правовых актов, в отношении которых проведена антикоррупционная экспертиза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факторов, выявленных в нормативных правовых актах, а также сколько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 из них исключено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71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организации независимой антикоррупционной экспертизы нормативных правовых актов и их проектов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732083"/>
              </p:ext>
            </p:extLst>
          </p:nvPr>
        </p:nvGraphicFramePr>
        <p:xfrm>
          <a:off x="323528" y="2420889"/>
          <a:ext cx="8640960" cy="4183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  <a:gridCol w="1872208"/>
                <a:gridCol w="1656184"/>
              </a:tblGrid>
              <a:tr h="64807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проектов нормативных правовых актов, в отношении которых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проведена независимая антикоррупционная экспертиза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1559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заключений независимых экспертов, принятых во внимание в рамках проведения указанной экспертизы в отношении проектов нормативных правовых актов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нормативных правовых актов,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которых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проведена независимая антикоррупционная экспертиза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заключений независимых экспертов, принятых во внимание в рамках проведения указанной экспертизы в отношении нормативных правовых актов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78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>
                    <a:lumMod val="65000"/>
                  </a:schemeClr>
                </a:solidFill>
                <a:latin typeface="+mn-lt"/>
              </a:rPr>
              <a:t>Факты недружественного поглощения имущества, земельных комплексов и прав собственности (</a:t>
            </a:r>
            <a:r>
              <a:rPr lang="ru-RU" sz="3200" dirty="0" err="1" smtClean="0">
                <a:solidFill>
                  <a:schemeClr val="tx1">
                    <a:lumMod val="65000"/>
                  </a:schemeClr>
                </a:solidFill>
                <a:latin typeface="+mn-lt"/>
              </a:rPr>
              <a:t>рейдерство</a:t>
            </a:r>
            <a:r>
              <a:rPr lang="ru-RU" sz="3200" dirty="0" smtClean="0">
                <a:solidFill>
                  <a:schemeClr val="tx1">
                    <a:lumMod val="65000"/>
                  </a:schemeClr>
                </a:solidFill>
                <a:latin typeface="+mn-lt"/>
              </a:rPr>
              <a:t>)</a:t>
            </a:r>
            <a:endParaRPr lang="ru-RU" sz="3200" dirty="0">
              <a:solidFill>
                <a:schemeClr val="tx1">
                  <a:lumMod val="6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Количество уголовных дел возбужденных по данным фактам – 0</a:t>
            </a:r>
          </a:p>
          <a:p>
            <a:r>
              <a:rPr lang="ru-RU" dirty="0" smtClean="0"/>
              <a:t>Общее количество уголовных дел по фактам </a:t>
            </a:r>
            <a:r>
              <a:rPr lang="ru-RU" dirty="0" err="1" smtClean="0"/>
              <a:t>рейдерства</a:t>
            </a:r>
            <a:r>
              <a:rPr lang="ru-RU" dirty="0" smtClean="0"/>
              <a:t>, имеющих (имевших) наиболее широкий общественный резонанс и освещавшиеся в средствах массовой информации – 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>
                    <a:lumMod val="65000"/>
                  </a:schemeClr>
                </a:solidFill>
                <a:latin typeface="+mn-lt"/>
              </a:rPr>
              <a:t>Бюджетные средства, затраченные на реализацию программ (планов) по противодействию коррупцию. Сумма указывается с точностью до тысяч рублей (значения после запятой не ставятся, но округляются по правилам математики)</a:t>
            </a:r>
            <a:endParaRPr lang="ru-RU" sz="2000" dirty="0">
              <a:solidFill>
                <a:schemeClr val="tx1">
                  <a:lumMod val="6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Общая сумма средств (из любых бюджетов),</a:t>
            </a:r>
          </a:p>
          <a:p>
            <a:pPr>
              <a:buNone/>
            </a:pPr>
            <a:r>
              <a:rPr lang="ru-RU" dirty="0" smtClean="0"/>
              <a:t>выделенных в субъектах Российской Федерации,</a:t>
            </a:r>
          </a:p>
          <a:p>
            <a:pPr>
              <a:buNone/>
            </a:pPr>
            <a:r>
              <a:rPr lang="ru-RU" dirty="0" smtClean="0"/>
              <a:t>находящимся в пределах федерального округа,  на</a:t>
            </a:r>
          </a:p>
          <a:p>
            <a:pPr>
              <a:buNone/>
            </a:pPr>
            <a:r>
              <a:rPr lang="ru-RU" dirty="0" smtClean="0"/>
              <a:t>реализацию указанных программ (планов) (тыс.</a:t>
            </a:r>
          </a:p>
          <a:p>
            <a:pPr>
              <a:buNone/>
            </a:pPr>
            <a:r>
              <a:rPr lang="ru-RU" dirty="0" smtClean="0"/>
              <a:t>руб.) – 0</a:t>
            </a:r>
          </a:p>
          <a:p>
            <a:pPr>
              <a:buNone/>
            </a:pPr>
            <a:r>
              <a:rPr lang="ru-RU" dirty="0" smtClean="0"/>
              <a:t>Общая сумма средств (из любых бюджетов) ,</a:t>
            </a:r>
          </a:p>
          <a:p>
            <a:pPr>
              <a:buNone/>
            </a:pPr>
            <a:r>
              <a:rPr lang="ru-RU" dirty="0" smtClean="0"/>
              <a:t>затраченных в субъектах Российской Федерации,</a:t>
            </a:r>
          </a:p>
          <a:p>
            <a:pPr>
              <a:buNone/>
            </a:pPr>
            <a:r>
              <a:rPr lang="ru-RU" dirty="0" smtClean="0"/>
              <a:t>находящимся в пределах федерального округа,  на</a:t>
            </a:r>
          </a:p>
          <a:p>
            <a:pPr>
              <a:buNone/>
            </a:pPr>
            <a:r>
              <a:rPr lang="ru-RU" dirty="0" smtClean="0"/>
              <a:t>реализацию указанных программ (планов) (тыс.</a:t>
            </a:r>
          </a:p>
          <a:p>
            <a:pPr>
              <a:buNone/>
            </a:pPr>
            <a:r>
              <a:rPr lang="ru-RU" dirty="0" smtClean="0"/>
              <a:t>руб.) – 0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65000"/>
                  </a:schemeClr>
                </a:solidFill>
                <a:latin typeface="+mn-lt"/>
              </a:rPr>
              <a:t>Результаты социологических опросов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социологические исследования не проводились, проставляются нули </a:t>
            </a:r>
          </a:p>
          <a:p>
            <a:r>
              <a:rPr lang="ru-RU" dirty="0" smtClean="0"/>
              <a:t>- 0.</a:t>
            </a:r>
          </a:p>
          <a:p>
            <a:r>
              <a:rPr lang="ru-RU" dirty="0" smtClean="0"/>
              <a:t>На сайте Управления выложена информация о проведении с 1 по 30 ноября 2019 года социологического опроса в целях оценки уровня "деловой" коррупции:</a:t>
            </a:r>
          </a:p>
          <a:p>
            <a:r>
              <a:rPr lang="en-US" dirty="0" smtClean="0">
                <a:hlinkClick r:id="rId2"/>
              </a:rPr>
              <a:t>https://uprarchives.midural.ru/news/show/id/618/news_category/61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государственных гражданских служащих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подающих сведения о своих доходах, имуществе, обязательствах имущественного характера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423204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889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государственных гражданских служащих по профилактике коррупционных правонарушений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8402353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893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достоверности и полноты сведений о доходах, об имуществе и обязательствах имущественного характера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436616"/>
              </p:ext>
            </p:extLst>
          </p:nvPr>
        </p:nvGraphicFramePr>
        <p:xfrm>
          <a:off x="395536" y="1916830"/>
          <a:ext cx="8496943" cy="4464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  <a:gridCol w="1368152"/>
                <a:gridCol w="1296143"/>
              </a:tblGrid>
              <a:tr h="8893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78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претендующих на замещение должностей государственной/муниципальной службы, сведения которых были проанализированы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78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в отношении которых установлены факты представления недостоверных и (или) неполных сведений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7937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которым отказано в замещении должностей государственной/муниципальной службы по результатам указанных проверок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31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предоставленные которыми сведения о доходах, расходах, об имуществе и обязательствах имущественного характера были проанализированы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– 19 госслужащих</a:t>
            </a: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– 21 госслужащий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3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достоверности и полноты сведений о доходах, об имуществе и обязательствах имущественного характера, представляемых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гражданскими служащими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892158"/>
              </p:ext>
            </p:extLst>
          </p:nvPr>
        </p:nvGraphicFramePr>
        <p:xfrm>
          <a:off x="467544" y="1988840"/>
          <a:ext cx="8424936" cy="4760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397"/>
                <a:gridCol w="1525064"/>
                <a:gridCol w="1340475"/>
              </a:tblGrid>
              <a:tr h="91623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6233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в отношении которых установлены факты представления недостоверных и (или) неполных сведений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11680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в отношении которых принято решение о представлении материалов проверки в соответствующую комиссию по соблюдению требований к служебному поведению федеральных государственных служащих и урегулированию конфликта интересов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6233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дисциплинарной ответственности по результатам указанных проверок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823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4807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 о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возникновении (возможном возникновении) у них конфликта интересов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168437"/>
              </p:ext>
            </p:extLst>
          </p:nvPr>
        </p:nvGraphicFramePr>
        <p:xfrm>
          <a:off x="323531" y="2060848"/>
          <a:ext cx="8568950" cy="4546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3063"/>
                <a:gridCol w="1312497"/>
                <a:gridCol w="1363390"/>
              </a:tblGrid>
              <a:tr h="107591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7591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поступивших уведомлений служащих  о возникновении у них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84329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уведомивших о возникновении или возможном возникновении у них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84329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которыми (в отношении которых) были приняты меры по предотвращению/урегулированию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соблюдения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гражданскими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служащими  установленных ограничений и запретов, а также требований о предотвращении или урегулировании конфликта интересов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634396"/>
              </p:ext>
            </p:extLst>
          </p:nvPr>
        </p:nvGraphicFramePr>
        <p:xfrm>
          <a:off x="395535" y="2204866"/>
          <a:ext cx="8424937" cy="449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4023"/>
                <a:gridCol w="1262762"/>
                <a:gridCol w="1368152"/>
              </a:tblGrid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указанных проверок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в отношении которых установлены факты несоблюдения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дисциплинарной ответственности,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уволенных по результатам проверок фактов несоблюдения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42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703</TotalTime>
  <Words>1170</Words>
  <Application>Microsoft Office PowerPoint</Application>
  <PresentationFormat>Экран (4:3)</PresentationFormat>
  <Paragraphs>237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 </vt:lpstr>
      <vt:lpstr>Общие сведения (численность государственных гражданских служащих)</vt:lpstr>
      <vt:lpstr>Общая численность государственных гражданских служащих, подающих сведения о своих доходах, имуществе, обязательствах имущественного характера</vt:lpstr>
      <vt:lpstr>Численность государственных гражданских служащих по профилактике коррупционных правонарушений</vt:lpstr>
      <vt:lpstr>Сведения о проверках достоверности и полноты сведений о доходах, об имуществе и обязательствах имущественного характера</vt:lpstr>
      <vt:lpstr>Количество государственных гражданских служащих, предоставленные которыми сведения о доходах, расходах, об имуществе и обязательствах имущественного характера были проанализированы</vt:lpstr>
      <vt:lpstr>Сведения о проверках достоверности и полноты сведений о доходах, об имуществе и обязательствах имущественного характера, представляемых государственными гражданскими служащими</vt:lpstr>
      <vt:lpstr>Уведомления государственных гражданских служащих о возникновении (возможном возникновении) у них конфликта интересов</vt:lpstr>
      <vt:lpstr>Сведения о проверках соблюдения государственными гражданскими служащими  установленных ограничений и запретов, а также требований о предотвращении или урегулировании конфликта интересов</vt:lpstr>
      <vt:lpstr>Сведения об уведомлении  государственными гражданскими служащими представителя нанимателя об иной оплачиваемой работе</vt:lpstr>
      <vt:lpstr>Сведения о проверке обращений о коррупционных правонарушениях государственных гражданских служащих</vt:lpstr>
      <vt:lpstr>Деятельность комиссий по соблюдению требований к служебному поведению и урегулированию конфликта интересов</vt:lpstr>
      <vt:lpstr>Сведения об ответственности государственных гражданских служащих  за совершение коррупционных правонарушений</vt:lpstr>
      <vt:lpstr>Сведения об увольнении  государственных гражданских служащих в связи с утратой доверия</vt:lpstr>
      <vt:lpstr>Сведения о рассмотрении уведомлений государственных гражданских служащих о фактах обращений в целях склонения их к совершению коррупционных правонарушений</vt:lpstr>
      <vt:lpstr>Сведения о правовом и антикоррупционном просвящении государственных служащих</vt:lpstr>
      <vt:lpstr>Сведения о взаимодействии власти с институтами гражданского общества (Количество проведенных мероприятий)</vt:lpstr>
      <vt:lpstr>Сведения о взаимодействии с общероссийскими средствами массовой информации</vt:lpstr>
      <vt:lpstr>Сведения об исполнении установленного порядка сообщения о получении подарка</vt:lpstr>
      <vt:lpstr>Сведения об организации антикоррупционной экспертизы нормативных правовых актов и их проектов</vt:lpstr>
      <vt:lpstr>Сведения об организации независимой антикоррупционной экспертизы нормативных правовых актов и их проектов</vt:lpstr>
      <vt:lpstr>Факты недружественного поглощения имущества, земельных комплексов и прав собственности (рейдерство)</vt:lpstr>
      <vt:lpstr>Бюджетные средства, затраченные на реализацию программ (планов) по противодействию коррупцию. Сумма указывается с точностью до тысяч рублей (значения после запятой не ставятся, но округляются по правилам математики)</vt:lpstr>
      <vt:lpstr>Результаты социологических опросов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Обрубов Иван Сергеевич</cp:lastModifiedBy>
  <cp:revision>63</cp:revision>
  <dcterms:created xsi:type="dcterms:W3CDTF">2019-01-29T16:22:13Z</dcterms:created>
  <dcterms:modified xsi:type="dcterms:W3CDTF">2020-01-31T07:12:40Z</dcterms:modified>
</cp:coreProperties>
</file>